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141"/>
  </p:notesMasterIdLst>
  <p:handoutMasterIdLst>
    <p:handoutMasterId r:id="rId142"/>
  </p:handoutMasterIdLst>
  <p:sldIdLst>
    <p:sldId id="2888" r:id="rId2"/>
    <p:sldId id="1541" r:id="rId3"/>
    <p:sldId id="1885" r:id="rId4"/>
    <p:sldId id="1682" r:id="rId5"/>
    <p:sldId id="1887" r:id="rId6"/>
    <p:sldId id="2889" r:id="rId7"/>
    <p:sldId id="2901" r:id="rId8"/>
    <p:sldId id="2909" r:id="rId9"/>
    <p:sldId id="2910" r:id="rId10"/>
    <p:sldId id="2911" r:id="rId11"/>
    <p:sldId id="2912" r:id="rId12"/>
    <p:sldId id="2914" r:id="rId13"/>
    <p:sldId id="2913" r:id="rId14"/>
    <p:sldId id="2892" r:id="rId15"/>
    <p:sldId id="2900" r:id="rId16"/>
    <p:sldId id="2709" r:id="rId17"/>
    <p:sldId id="265" r:id="rId18"/>
    <p:sldId id="1584" r:id="rId19"/>
    <p:sldId id="2882" r:id="rId20"/>
    <p:sldId id="2881" r:id="rId21"/>
    <p:sldId id="1545" r:id="rId22"/>
    <p:sldId id="1490" r:id="rId23"/>
    <p:sldId id="1491" r:id="rId24"/>
    <p:sldId id="1482" r:id="rId25"/>
    <p:sldId id="1485" r:id="rId26"/>
    <p:sldId id="1486" r:id="rId27"/>
    <p:sldId id="1487" r:id="rId28"/>
    <p:sldId id="1488" r:id="rId29"/>
    <p:sldId id="2263" r:id="rId30"/>
    <p:sldId id="2883" r:id="rId31"/>
    <p:sldId id="260" r:id="rId32"/>
    <p:sldId id="261" r:id="rId33"/>
    <p:sldId id="262" r:id="rId34"/>
    <p:sldId id="1418" r:id="rId35"/>
    <p:sldId id="1420" r:id="rId36"/>
    <p:sldId id="2704" r:id="rId37"/>
    <p:sldId id="2705" r:id="rId38"/>
    <p:sldId id="2706" r:id="rId39"/>
    <p:sldId id="1432" r:id="rId40"/>
    <p:sldId id="1421" r:id="rId41"/>
    <p:sldId id="2884" r:id="rId42"/>
    <p:sldId id="578" r:id="rId43"/>
    <p:sldId id="802" r:id="rId44"/>
    <p:sldId id="843" r:id="rId45"/>
    <p:sldId id="1102" r:id="rId46"/>
    <p:sldId id="816" r:id="rId47"/>
    <p:sldId id="817" r:id="rId48"/>
    <p:sldId id="853" r:id="rId49"/>
    <p:sldId id="804" r:id="rId50"/>
    <p:sldId id="805" r:id="rId51"/>
    <p:sldId id="806" r:id="rId52"/>
    <p:sldId id="807" r:id="rId53"/>
    <p:sldId id="808" r:id="rId54"/>
    <p:sldId id="809" r:id="rId55"/>
    <p:sldId id="596" r:id="rId56"/>
    <p:sldId id="597" r:id="rId57"/>
    <p:sldId id="598" r:id="rId58"/>
    <p:sldId id="599" r:id="rId59"/>
    <p:sldId id="600" r:id="rId60"/>
    <p:sldId id="818" r:id="rId61"/>
    <p:sldId id="2080" r:id="rId62"/>
    <p:sldId id="815" r:id="rId63"/>
    <p:sldId id="819" r:id="rId64"/>
    <p:sldId id="820" r:id="rId65"/>
    <p:sldId id="821" r:id="rId66"/>
    <p:sldId id="2885" r:id="rId67"/>
    <p:sldId id="2169" r:id="rId68"/>
    <p:sldId id="1477" r:id="rId69"/>
    <p:sldId id="2886" r:id="rId70"/>
    <p:sldId id="2708" r:id="rId71"/>
    <p:sldId id="2707" r:id="rId72"/>
    <p:sldId id="2887" r:id="rId73"/>
    <p:sldId id="291" r:id="rId74"/>
    <p:sldId id="292" r:id="rId75"/>
    <p:sldId id="293" r:id="rId76"/>
    <p:sldId id="294" r:id="rId77"/>
    <p:sldId id="295" r:id="rId78"/>
    <p:sldId id="296" r:id="rId79"/>
    <p:sldId id="2916" r:id="rId80"/>
    <p:sldId id="2918" r:id="rId81"/>
    <p:sldId id="2917" r:id="rId82"/>
    <p:sldId id="2919" r:id="rId83"/>
    <p:sldId id="2920" r:id="rId84"/>
    <p:sldId id="2938" r:id="rId85"/>
    <p:sldId id="2939" r:id="rId86"/>
    <p:sldId id="2921" r:id="rId87"/>
    <p:sldId id="2922" r:id="rId88"/>
    <p:sldId id="2924" r:id="rId89"/>
    <p:sldId id="2923" r:id="rId90"/>
    <p:sldId id="2925" r:id="rId91"/>
    <p:sldId id="2926" r:id="rId92"/>
    <p:sldId id="2927" r:id="rId93"/>
    <p:sldId id="2928" r:id="rId94"/>
    <p:sldId id="2929" r:id="rId95"/>
    <p:sldId id="2930" r:id="rId96"/>
    <p:sldId id="2931" r:id="rId97"/>
    <p:sldId id="2932" r:id="rId98"/>
    <p:sldId id="2933" r:id="rId99"/>
    <p:sldId id="2934" r:id="rId100"/>
    <p:sldId id="2935" r:id="rId101"/>
    <p:sldId id="2936" r:id="rId102"/>
    <p:sldId id="2893" r:id="rId103"/>
    <p:sldId id="2937" r:id="rId104"/>
    <p:sldId id="2941" r:id="rId105"/>
    <p:sldId id="2942" r:id="rId106"/>
    <p:sldId id="2943" r:id="rId107"/>
    <p:sldId id="2944" r:id="rId108"/>
    <p:sldId id="2945" r:id="rId109"/>
    <p:sldId id="2946" r:id="rId110"/>
    <p:sldId id="2947" r:id="rId111"/>
    <p:sldId id="2940" r:id="rId112"/>
    <p:sldId id="2902" r:id="rId113"/>
    <p:sldId id="2948" r:id="rId114"/>
    <p:sldId id="2950" r:id="rId115"/>
    <p:sldId id="2949" r:id="rId116"/>
    <p:sldId id="2952" r:id="rId117"/>
    <p:sldId id="2954" r:id="rId118"/>
    <p:sldId id="2955" r:id="rId119"/>
    <p:sldId id="2953" r:id="rId120"/>
    <p:sldId id="2956" r:id="rId121"/>
    <p:sldId id="2957" r:id="rId122"/>
    <p:sldId id="2958" r:id="rId123"/>
    <p:sldId id="2951" r:id="rId124"/>
    <p:sldId id="2959" r:id="rId125"/>
    <p:sldId id="2894" r:id="rId126"/>
    <p:sldId id="2903" r:id="rId127"/>
    <p:sldId id="2895" r:id="rId128"/>
    <p:sldId id="2904" r:id="rId129"/>
    <p:sldId id="2896" r:id="rId130"/>
    <p:sldId id="2905" r:id="rId131"/>
    <p:sldId id="2897" r:id="rId132"/>
    <p:sldId id="2906" r:id="rId133"/>
    <p:sldId id="2898" r:id="rId134"/>
    <p:sldId id="2907" r:id="rId135"/>
    <p:sldId id="2899" r:id="rId136"/>
    <p:sldId id="2908" r:id="rId137"/>
    <p:sldId id="2890" r:id="rId138"/>
    <p:sldId id="2891" r:id="rId139"/>
    <p:sldId id="893" r:id="rId140"/>
  </p:sldIdLst>
  <p:sldSz cx="12192000" cy="6858000"/>
  <p:notesSz cx="7315200" cy="96012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  <a:srgbClr val="202020"/>
    <a:srgbClr val="313131"/>
    <a:srgbClr val="26324B"/>
    <a:srgbClr val="DE7A43"/>
    <a:srgbClr val="A4B9D0"/>
    <a:srgbClr val="41648A"/>
    <a:srgbClr val="040309"/>
    <a:srgbClr val="E2F0D9"/>
    <a:srgbClr val="3D3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ลักษณะ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ไม่มีลักษณะ ไม่มี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ไม่มีลักษณะ, 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0" autoAdjust="0"/>
    <p:restoredTop sz="96374" autoAdjust="0"/>
  </p:normalViewPr>
  <p:slideViewPr>
    <p:cSldViewPr>
      <p:cViewPr>
        <p:scale>
          <a:sx n="100" d="100"/>
          <a:sy n="100" d="100"/>
        </p:scale>
        <p:origin x="1092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9" d="100"/>
        <a:sy n="39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396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2812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9A634534-7B35-4709-B09E-722752BE1808}" type="datetimeFigureOut">
              <a:rPr lang="th-TH" smtClean="0"/>
              <a:t>18/03/67</a:t>
            </a:fld>
            <a:endParaRPr lang="th-TH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1" y="9119474"/>
            <a:ext cx="3169920" cy="480060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ECCA8C04-DC09-45C5-96D6-8C03E8D6051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63791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A8C04-DC09-45C5-96D6-8C03E8D60516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8915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A8C04-DC09-45C5-96D6-8C03E8D60516}" type="slidenum">
              <a:rPr lang="th-TH" smtClean="0"/>
              <a:t>45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76147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A8C04-DC09-45C5-96D6-8C03E8D60516}" type="slidenum">
              <a:rPr lang="th-TH" smtClean="0"/>
              <a:t>46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13724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A8C04-DC09-45C5-96D6-8C03E8D60516}" type="slidenum">
              <a:rPr lang="th-TH" smtClean="0"/>
              <a:t>138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42821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6763"/>
            <a:ext cx="6821487" cy="38385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5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A8C04-DC09-45C5-96D6-8C03E8D60516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3448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A8C04-DC09-45C5-96D6-8C03E8D60516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2593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A8C04-DC09-45C5-96D6-8C03E8D60516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4488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A8C04-DC09-45C5-96D6-8C03E8D60516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0755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A8C04-DC09-45C5-96D6-8C03E8D60516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64806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A8C04-DC09-45C5-96D6-8C03E8D60516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0545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A8C04-DC09-45C5-96D6-8C03E8D60516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9330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A8C04-DC09-45C5-96D6-8C03E8D60516}" type="slidenum">
              <a:rPr lang="th-TH" smtClean="0"/>
              <a:t>44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76147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7214E-F208-A848-A35E-A82F3887EB27}" type="datetime1">
              <a:rPr lang="en-US" smtClean="0"/>
              <a:t>3/18/2024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93609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28468-CE81-7643-B975-4F0EE5D44A71}" type="datetime1">
              <a:rPr lang="en-US" smtClean="0"/>
              <a:t>3/18/2024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4938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1EE6-D8AE-964B-9ABE-7515E6962660}" type="datetime1">
              <a:rPr lang="en-US" smtClean="0"/>
              <a:t>3/18/2024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1163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4D48-DBE0-2D48-8E6D-C34D26911253}" type="datetime1">
              <a:rPr lang="en-US" smtClean="0"/>
              <a:t>3/18/2024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9652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4103D-425A-E84C-871A-01B1CEC76FF3}" type="datetime1">
              <a:rPr lang="en-US" smtClean="0"/>
              <a:t>3/18/2024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8425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7923E-F259-5246-B725-370E47FE2B01}" type="datetime1">
              <a:rPr lang="en-US" smtClean="0"/>
              <a:t>3/18/2024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682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E734-8F79-A74B-B144-CC9147514F78}" type="datetime1">
              <a:rPr lang="en-US" smtClean="0"/>
              <a:t>3/18/2024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1724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03A2A-6C7C-A54E-8B03-4EF9809F5046}" type="datetime1">
              <a:rPr lang="en-US" smtClean="0"/>
              <a:t>3/18/2024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97606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5DFDA-3664-9444-8DB6-6933D098BF21}" type="datetime1">
              <a:rPr lang="en-US" smtClean="0"/>
              <a:t>3/18/2024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18647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8A57-89F5-9044-9B61-76B7B5232106}" type="datetime1">
              <a:rPr lang="en-US" smtClean="0"/>
              <a:t>3/18/2024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86811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CBC6-FC92-C040-9C7A-54A127696103}" type="datetime1">
              <a:rPr lang="en-US" smtClean="0"/>
              <a:t>3/18/2024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0325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4EAE4-58F3-884A-AD27-603CB01B2E33}" type="datetime1">
              <a:rPr lang="en-US" smtClean="0"/>
              <a:t>3/18/2024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7445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jpeg"/><Relationship Id="rId4" Type="http://schemas.openxmlformats.org/officeDocument/2006/relationships/image" Target="../media/image21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2.wdp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wnload/window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wnload/window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hyperlink" Target="https://docs.docker.com/desktop/windows/install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products/docker-desktop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products/docker-desktop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97AC9-609A-EEB8-BE93-8D0191C4F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5FD5D9-422F-70C5-BE19-39841C8B49E4}"/>
              </a:ext>
            </a:extLst>
          </p:cNvPr>
          <p:cNvSpPr/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7D83DC-080A-639B-EDB5-A759999CAF3D}"/>
              </a:ext>
            </a:extLst>
          </p:cNvPr>
          <p:cNvSpPr/>
          <p:nvPr/>
        </p:nvSpPr>
        <p:spPr>
          <a:xfrm>
            <a:off x="0" y="669983"/>
            <a:ext cx="1008112" cy="936104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screenshot of a web page&#10;&#10;Description automatically generated">
            <a:extLst>
              <a:ext uri="{FF2B5EF4-FFF2-40B4-BE49-F238E27FC236}">
                <a16:creationId xmlns:a16="http://schemas.microsoft.com/office/drawing/2014/main" id="{9C0C1F5E-237D-10D4-90B8-879FA1BF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9426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27A9E2-67C8-D8B5-4104-BC4B0A851179}"/>
              </a:ext>
            </a:extLst>
          </p:cNvPr>
          <p:cNvSpPr>
            <a:spLocks/>
          </p:cNvSpPr>
          <p:nvPr/>
        </p:nvSpPr>
        <p:spPr>
          <a:xfrm>
            <a:off x="0" y="-4368"/>
            <a:ext cx="12192000" cy="6862367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A0DFA46-96DA-83A8-8963-FBBCA0D02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61806"/>
      </p:ext>
    </p:extLst>
  </p:cSld>
  <p:clrMapOvr>
    <a:masterClrMapping/>
  </p:clrMapOvr>
  <p:transition spd="slow">
    <p:push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4FE8C1-A865-A442-F8FB-8CF2916207EB}"/>
              </a:ext>
            </a:extLst>
          </p:cNvPr>
          <p:cNvSpPr txBox="1"/>
          <p:nvPr/>
        </p:nvSpPr>
        <p:spPr>
          <a:xfrm>
            <a:off x="0" y="218006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Minimal APIs Compare Controller-based APIs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EAF73A-7D02-346B-407E-B6576F201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92" y="950393"/>
            <a:ext cx="10848528" cy="580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54858"/>
      </p:ext>
    </p:extLst>
  </p:cSld>
  <p:clrMapOvr>
    <a:masterClrMapping/>
  </p:clrMapOvr>
  <p:transition spd="slow">
    <p:push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4FE8C1-A865-A442-F8FB-8CF2916207EB}"/>
              </a:ext>
            </a:extLst>
          </p:cNvPr>
          <p:cNvSpPr txBox="1"/>
          <p:nvPr/>
        </p:nvSpPr>
        <p:spPr>
          <a:xfrm>
            <a:off x="0" y="218006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Minimal APIs Compare Controller-based APIs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5AC516-6CA5-BB3C-9DCA-3937C638E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43" y="801268"/>
            <a:ext cx="11445913" cy="608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33865"/>
      </p:ext>
    </p:extLst>
  </p:cSld>
  <p:clrMapOvr>
    <a:masterClrMapping/>
  </p:clrMapOvr>
  <p:transition spd="slow">
    <p:push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97AC9-609A-EEB8-BE93-8D0191C4F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BE9E4-46BF-21BE-40B1-D93CA031B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683" y="0"/>
            <a:ext cx="12206080" cy="648680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BD7AD23-DBFD-D2A0-9824-D6A2C47EF752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B8EFEAA8-C960-96A6-1203-42FA53788DA7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8E50A5-017A-365C-933C-DD4059CDF047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E1FDF-61CE-9182-62DE-C8BB7E455992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598334"/>
      </p:ext>
    </p:extLst>
  </p:cSld>
  <p:clrMapOvr>
    <a:masterClrMapping/>
  </p:clrMapOvr>
  <p:transition spd="slow">
    <p:push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2" name="Picture 1" descr="A computer screen with a purple circle and white text&#10;&#10;Description automatically generated">
            <a:extLst>
              <a:ext uri="{FF2B5EF4-FFF2-40B4-BE49-F238E27FC236}">
                <a16:creationId xmlns:a16="http://schemas.microsoft.com/office/drawing/2014/main" id="{85C372EA-73C4-73E0-FDFB-AB45293D9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894" y="1917661"/>
            <a:ext cx="2402212" cy="1441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898A35-2A3B-15CC-3B5E-E1D4B088C9D4}"/>
              </a:ext>
            </a:extLst>
          </p:cNvPr>
          <p:cNvSpPr txBox="1"/>
          <p:nvPr/>
        </p:nvSpPr>
        <p:spPr>
          <a:xfrm>
            <a:off x="0" y="3717032"/>
            <a:ext cx="1219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เรียนรู้การสร้าง 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REST API </a:t>
            </a:r>
            <a:endParaRPr lang="th-TH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pPr algn="ctr"/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ด้วย 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.NET Web API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แบบ 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Controller-base APIs</a:t>
            </a:r>
          </a:p>
        </p:txBody>
      </p:sp>
    </p:spTree>
    <p:extLst>
      <p:ext uri="{BB962C8B-B14F-4D97-AF65-F5344CB8AC3E}">
        <p14:creationId xmlns:p14="http://schemas.microsoft.com/office/powerpoint/2010/main" val="3298811454"/>
      </p:ext>
    </p:extLst>
  </p:cSld>
  <p:clrMapOvr>
    <a:masterClrMapping/>
  </p:clrMapOvr>
  <p:transition spd="slow">
    <p:push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83FFBD-9A83-48BB-B107-B26379DAF85F}"/>
              </a:ext>
            </a:extLst>
          </p:cNvPr>
          <p:cNvSpPr txBox="1"/>
          <p:nvPr/>
        </p:nvSpPr>
        <p:spPr>
          <a:xfrm>
            <a:off x="471645" y="404664"/>
            <a:ext cx="11248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Controller action return types in ASP.NET Core web API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B54EE0-4F86-F722-E9B8-B542B5C30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068642"/>
            <a:ext cx="4276097" cy="25656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680F3FC-66CC-6FD4-9128-4AB1A0B4A8BF}"/>
              </a:ext>
            </a:extLst>
          </p:cNvPr>
          <p:cNvSpPr/>
          <p:nvPr/>
        </p:nvSpPr>
        <p:spPr>
          <a:xfrm>
            <a:off x="1298098" y="1493662"/>
            <a:ext cx="1224136" cy="2160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809DD1-F290-EC85-34E7-B8DC23ACE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92" y="3931446"/>
            <a:ext cx="7580952" cy="209523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C53BCA0-727B-AC3E-9567-A9CD0156DE84}"/>
              </a:ext>
            </a:extLst>
          </p:cNvPr>
          <p:cNvSpPr/>
          <p:nvPr/>
        </p:nvSpPr>
        <p:spPr>
          <a:xfrm>
            <a:off x="1487488" y="4763040"/>
            <a:ext cx="1512168" cy="2501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460528D-101A-1A18-BA1E-36E93853DB62}"/>
              </a:ext>
            </a:extLst>
          </p:cNvPr>
          <p:cNvSpPr/>
          <p:nvPr/>
        </p:nvSpPr>
        <p:spPr>
          <a:xfrm>
            <a:off x="7813754" y="1417215"/>
            <a:ext cx="3906600" cy="4023570"/>
          </a:xfrm>
          <a:prstGeom prst="roundRect">
            <a:avLst>
              <a:gd name="adj" fmla="val 2578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F18F8D-4316-7D40-EF76-A14635FA83FE}"/>
              </a:ext>
            </a:extLst>
          </p:cNvPr>
          <p:cNvSpPr txBox="1"/>
          <p:nvPr/>
        </p:nvSpPr>
        <p:spPr>
          <a:xfrm>
            <a:off x="8204344" y="2644170"/>
            <a:ext cx="34641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Specific type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IActionResult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ActionResult&lt;T&gt;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HttpResults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718356"/>
      </p:ext>
    </p:extLst>
  </p:cSld>
  <p:clrMapOvr>
    <a:masterClrMapping/>
  </p:clrMapOvr>
  <p:transition spd="slow">
    <p:push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83FFBD-9A83-48BB-B107-B26379DAF85F}"/>
              </a:ext>
            </a:extLst>
          </p:cNvPr>
          <p:cNvSpPr txBox="1"/>
          <p:nvPr/>
        </p:nvSpPr>
        <p:spPr>
          <a:xfrm>
            <a:off x="471645" y="404664"/>
            <a:ext cx="11248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Controller action return types in ASP.NET Core web API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85AD15-CBEF-96B9-0EB4-A53A69207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099" y="1726115"/>
            <a:ext cx="7253274" cy="3822132"/>
          </a:xfrm>
          <a:prstGeom prst="roundRect">
            <a:avLst>
              <a:gd name="adj" fmla="val 25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AF42F8-BE9F-3FC6-D70F-34B329BC8FC5}"/>
              </a:ext>
            </a:extLst>
          </p:cNvPr>
          <p:cNvSpPr/>
          <p:nvPr/>
        </p:nvSpPr>
        <p:spPr>
          <a:xfrm>
            <a:off x="633624" y="2849299"/>
            <a:ext cx="2829004" cy="4326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06DE51-6CA0-F584-5B01-6A2384CC5D98}"/>
              </a:ext>
            </a:extLst>
          </p:cNvPr>
          <p:cNvSpPr txBox="1"/>
          <p:nvPr/>
        </p:nvSpPr>
        <p:spPr>
          <a:xfrm>
            <a:off x="621414" y="2827044"/>
            <a:ext cx="28290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Specific type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IActionResult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ActionResult&lt;T&gt;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HttpResults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947263"/>
      </p:ext>
    </p:extLst>
  </p:cSld>
  <p:clrMapOvr>
    <a:masterClrMapping/>
  </p:clrMapOvr>
  <p:transition spd="slow">
    <p:push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83FFBD-9A83-48BB-B107-B26379DAF85F}"/>
              </a:ext>
            </a:extLst>
          </p:cNvPr>
          <p:cNvSpPr txBox="1"/>
          <p:nvPr/>
        </p:nvSpPr>
        <p:spPr>
          <a:xfrm>
            <a:off x="471645" y="404664"/>
            <a:ext cx="11248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Controller action return types in ASP.NET Core web API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AF42F8-BE9F-3FC6-D70F-34B329BC8FC5}"/>
              </a:ext>
            </a:extLst>
          </p:cNvPr>
          <p:cNvSpPr/>
          <p:nvPr/>
        </p:nvSpPr>
        <p:spPr>
          <a:xfrm>
            <a:off x="621413" y="3204548"/>
            <a:ext cx="2829004" cy="4326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06DE51-6CA0-F584-5B01-6A2384CC5D98}"/>
              </a:ext>
            </a:extLst>
          </p:cNvPr>
          <p:cNvSpPr txBox="1"/>
          <p:nvPr/>
        </p:nvSpPr>
        <p:spPr>
          <a:xfrm>
            <a:off x="621414" y="2827044"/>
            <a:ext cx="26662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Specific type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IActionResult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ActionResult&lt;T&gt;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HttpResults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072DBF-6772-C78C-9A4B-B19D14B15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1241042"/>
            <a:ext cx="6913937" cy="4792278"/>
          </a:xfrm>
          <a:prstGeom prst="roundRect">
            <a:avLst>
              <a:gd name="adj" fmla="val 25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96911718"/>
      </p:ext>
    </p:extLst>
  </p:cSld>
  <p:clrMapOvr>
    <a:masterClrMapping/>
  </p:clrMapOvr>
  <p:transition spd="slow">
    <p:push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83FFBD-9A83-48BB-B107-B26379DAF85F}"/>
              </a:ext>
            </a:extLst>
          </p:cNvPr>
          <p:cNvSpPr txBox="1"/>
          <p:nvPr/>
        </p:nvSpPr>
        <p:spPr>
          <a:xfrm>
            <a:off x="471645" y="404664"/>
            <a:ext cx="11248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Controller action return types in ASP.NET Core web API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AF42F8-BE9F-3FC6-D70F-34B329BC8FC5}"/>
              </a:ext>
            </a:extLst>
          </p:cNvPr>
          <p:cNvSpPr/>
          <p:nvPr/>
        </p:nvSpPr>
        <p:spPr>
          <a:xfrm>
            <a:off x="621413" y="3573016"/>
            <a:ext cx="2829004" cy="4326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06DE51-6CA0-F584-5B01-6A2384CC5D98}"/>
              </a:ext>
            </a:extLst>
          </p:cNvPr>
          <p:cNvSpPr txBox="1"/>
          <p:nvPr/>
        </p:nvSpPr>
        <p:spPr>
          <a:xfrm>
            <a:off x="621414" y="2827044"/>
            <a:ext cx="26662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Specific type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IActionResult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ActionResult&lt;T&gt;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HttpResults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B64D9C-B0D3-E623-512D-CA131DFF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1184471"/>
            <a:ext cx="7014242" cy="4880137"/>
          </a:xfrm>
          <a:prstGeom prst="roundRect">
            <a:avLst>
              <a:gd name="adj" fmla="val 25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2552129"/>
      </p:ext>
    </p:extLst>
  </p:cSld>
  <p:clrMapOvr>
    <a:masterClrMapping/>
  </p:clrMapOvr>
  <p:transition spd="slow">
    <p:push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83FFBD-9A83-48BB-B107-B26379DAF85F}"/>
              </a:ext>
            </a:extLst>
          </p:cNvPr>
          <p:cNvSpPr txBox="1"/>
          <p:nvPr/>
        </p:nvSpPr>
        <p:spPr>
          <a:xfrm>
            <a:off x="471645" y="404664"/>
            <a:ext cx="11248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Controller action return types in ASP.NET Core web API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AF42F8-BE9F-3FC6-D70F-34B329BC8FC5}"/>
              </a:ext>
            </a:extLst>
          </p:cNvPr>
          <p:cNvSpPr/>
          <p:nvPr/>
        </p:nvSpPr>
        <p:spPr>
          <a:xfrm>
            <a:off x="621413" y="3926777"/>
            <a:ext cx="2829004" cy="4326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06DE51-6CA0-F584-5B01-6A2384CC5D98}"/>
              </a:ext>
            </a:extLst>
          </p:cNvPr>
          <p:cNvSpPr txBox="1"/>
          <p:nvPr/>
        </p:nvSpPr>
        <p:spPr>
          <a:xfrm>
            <a:off x="621414" y="2827044"/>
            <a:ext cx="26662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Specific type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IActionResult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ActionResult&lt;T&gt;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HttpResults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AE71EF-12B6-6372-27DE-8E987E9AD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831" y="1556792"/>
            <a:ext cx="7498755" cy="4336237"/>
          </a:xfrm>
          <a:prstGeom prst="roundRect">
            <a:avLst>
              <a:gd name="adj" fmla="val 25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30253222"/>
      </p:ext>
    </p:extLst>
  </p:cSld>
  <p:clrMapOvr>
    <a:masterClrMapping/>
  </p:clrMapOvr>
  <p:transition spd="slow">
    <p:push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83FFBD-9A83-48BB-B107-B26379DAF85F}"/>
              </a:ext>
            </a:extLst>
          </p:cNvPr>
          <p:cNvSpPr txBox="1"/>
          <p:nvPr/>
        </p:nvSpPr>
        <p:spPr>
          <a:xfrm>
            <a:off x="471645" y="404664"/>
            <a:ext cx="11248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Controller action return types in ASP.NET Core web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06DE51-6CA0-F584-5B01-6A2384CC5D98}"/>
              </a:ext>
            </a:extLst>
          </p:cNvPr>
          <p:cNvSpPr txBox="1"/>
          <p:nvPr/>
        </p:nvSpPr>
        <p:spPr>
          <a:xfrm>
            <a:off x="621414" y="2827044"/>
            <a:ext cx="26662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Specific type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IActionResult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ActionResult&lt;T&gt;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HttpResults</a:t>
            </a:r>
            <a:endParaRPr lang="en-US" sz="2400" b="0" i="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0C6E7C-51B6-A1BA-42F2-4337B2E2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218" y="2353126"/>
            <a:ext cx="7811252" cy="2709155"/>
          </a:xfrm>
          <a:prstGeom prst="roundRect">
            <a:avLst>
              <a:gd name="adj" fmla="val 25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3528498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27A9E2-67C8-D8B5-4104-BC4B0A851179}"/>
              </a:ext>
            </a:extLst>
          </p:cNvPr>
          <p:cNvSpPr>
            <a:spLocks/>
          </p:cNvSpPr>
          <p:nvPr/>
        </p:nvSpPr>
        <p:spPr>
          <a:xfrm>
            <a:off x="0" y="-4368"/>
            <a:ext cx="12192000" cy="6862367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40DBCB7-8302-EB14-9B35-466FF0009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73423"/>
      </p:ext>
    </p:extLst>
  </p:cSld>
  <p:clrMapOvr>
    <a:masterClrMapping/>
  </p:clrMapOvr>
  <p:transition spd="slow">
    <p:push dir="u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83FFBD-9A83-48BB-B107-B26379DAF85F}"/>
              </a:ext>
            </a:extLst>
          </p:cNvPr>
          <p:cNvSpPr txBox="1"/>
          <p:nvPr/>
        </p:nvSpPr>
        <p:spPr>
          <a:xfrm>
            <a:off x="471645" y="476672"/>
            <a:ext cx="11248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th-TH" b="0" i="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แสดงว่าสามารถใช้ </a:t>
            </a:r>
            <a:r>
              <a:rPr lang="en-US" b="0" i="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IActionResult </a:t>
            </a:r>
            <a:r>
              <a:rPr lang="th-TH" b="0" i="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แทนทั้งหมดได้เลยใช่มั้ย มีข้อเสียอะไรมั้ย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D76880-8E8C-398B-7F6A-7C5D38B2A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734267"/>
            <a:ext cx="6321752" cy="2463862"/>
          </a:xfrm>
          <a:prstGeom prst="roundRect">
            <a:avLst>
              <a:gd name="adj" fmla="val 25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042459-9C52-F144-711D-347BC5DA2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4422529"/>
            <a:ext cx="6600000" cy="1257143"/>
          </a:xfrm>
          <a:prstGeom prst="roundRect">
            <a:avLst>
              <a:gd name="adj" fmla="val 25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DE000E-4D46-7823-FCD1-4EA423BDA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2" y="1216149"/>
            <a:ext cx="5074896" cy="4873340"/>
          </a:xfrm>
          <a:prstGeom prst="roundRect">
            <a:avLst>
              <a:gd name="adj" fmla="val 25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23937014"/>
      </p:ext>
    </p:extLst>
  </p:cSld>
  <p:clrMapOvr>
    <a:masterClrMapping/>
  </p:clrMapOvr>
  <p:transition spd="slow">
    <p:push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58D4BBE-FB5B-F09A-64AF-AAACE0E8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081" y="58824"/>
            <a:ext cx="9085738" cy="628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91097"/>
      </p:ext>
    </p:extLst>
  </p:cSld>
  <p:clrMapOvr>
    <a:masterClrMapping/>
  </p:clrMapOvr>
  <p:transition spd="slow">
    <p:push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D846E7-4288-474C-8CBA-4D96D01552B3}"/>
              </a:ext>
            </a:extLst>
          </p:cNvPr>
          <p:cNvSpPr txBox="1"/>
          <p:nvPr/>
        </p:nvSpPr>
        <p:spPr>
          <a:xfrm>
            <a:off x="2135560" y="3458156"/>
            <a:ext cx="90682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4: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การทำงานกับ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Entity Framework Core </a:t>
            </a:r>
            <a:b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                    ใน .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NET 8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เชื่อมฐานข้อมูล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MSSQL </a:t>
            </a:r>
            <a:b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                    และ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</a:p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5: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.NET 8 Rest API CRUD with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EFCore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b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                   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and Upload File</a:t>
            </a:r>
            <a:endParaRPr lang="th-TH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8" name="Picture 7" descr="A computer with a purple and white background&#10;&#10;Description automatically generated">
            <a:extLst>
              <a:ext uri="{FF2B5EF4-FFF2-40B4-BE49-F238E27FC236}">
                <a16:creationId xmlns:a16="http://schemas.microsoft.com/office/drawing/2014/main" id="{F96A6AA7-32F0-19A0-DCD2-ECE62441B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1614428"/>
            <a:ext cx="2455506" cy="1473304"/>
          </a:xfrm>
          <a:prstGeom prst="rect">
            <a:avLst/>
          </a:prstGeom>
        </p:spPr>
      </p:pic>
      <p:pic>
        <p:nvPicPr>
          <p:cNvPr id="10" name="Picture 9" descr="A computer with a blue and white sign&#10;&#10;Description automatically generated">
            <a:extLst>
              <a:ext uri="{FF2B5EF4-FFF2-40B4-BE49-F238E27FC236}">
                <a16:creationId xmlns:a16="http://schemas.microsoft.com/office/drawing/2014/main" id="{0C49C6A0-7476-B069-592E-6D0F7BAC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88" y="1614428"/>
            <a:ext cx="2455506" cy="147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92530"/>
      </p:ext>
    </p:extLst>
  </p:cSld>
  <p:clrMapOvr>
    <a:masterClrMapping/>
  </p:clrMapOvr>
  <p:transition spd="slow">
    <p:push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2050" name="Picture 2" descr="Entity Framework Core With the Code First Approach in .Net Core Project |  by Enes Gür | The Startup | Medium">
            <a:extLst>
              <a:ext uri="{FF2B5EF4-FFF2-40B4-BE49-F238E27FC236}">
                <a16:creationId xmlns:a16="http://schemas.microsoft.com/office/drawing/2014/main" id="{F1C4C075-4E0B-7B76-1D88-85BBEBBE2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118" y="346431"/>
            <a:ext cx="3493764" cy="1552784"/>
          </a:xfrm>
          <a:prstGeom prst="roundRect">
            <a:avLst>
              <a:gd name="adj" fmla="val 25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4C7989-3471-BC23-F469-A18109A3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619" y="2068627"/>
            <a:ext cx="7504762" cy="4200000"/>
          </a:xfrm>
          <a:prstGeom prst="roundRect">
            <a:avLst>
              <a:gd name="adj" fmla="val 25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36845141"/>
      </p:ext>
    </p:extLst>
  </p:cSld>
  <p:clrMapOvr>
    <a:masterClrMapping/>
  </p:clrMapOvr>
  <p:transition spd="slow">
    <p:push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7764C3C-811A-C406-8877-E406DED1F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24" y="31897"/>
            <a:ext cx="8568952" cy="63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24885"/>
      </p:ext>
    </p:extLst>
  </p:cSld>
  <p:clrMapOvr>
    <a:masterClrMapping/>
  </p:clrMapOvr>
  <p:transition spd="slow">
    <p:push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32C52FF-0011-AFE4-1C7A-CA67B6BFA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94" y="2223180"/>
            <a:ext cx="5904656" cy="2411640"/>
          </a:xfrm>
          <a:prstGeom prst="roundRect">
            <a:avLst>
              <a:gd name="adj" fmla="val 25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D262E6-7747-46C1-7B31-1EB12AA87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180986"/>
            <a:ext cx="5526170" cy="6165304"/>
          </a:xfrm>
          <a:prstGeom prst="roundRect">
            <a:avLst>
              <a:gd name="adj" fmla="val 25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26621341"/>
      </p:ext>
    </p:extLst>
  </p:cSld>
  <p:clrMapOvr>
    <a:masterClrMapping/>
  </p:clrMapOvr>
  <p:transition spd="slow">
    <p:push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9" name="Picture 8" descr="A computer with a logo on it&#10;&#10;Description automatically generated">
            <a:extLst>
              <a:ext uri="{FF2B5EF4-FFF2-40B4-BE49-F238E27FC236}">
                <a16:creationId xmlns:a16="http://schemas.microsoft.com/office/drawing/2014/main" id="{5E57A601-3E9E-1007-C5AA-7C5744766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664" y="1395941"/>
            <a:ext cx="3548670" cy="21292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9FF739-613D-7938-A160-68B86D816BA9}"/>
              </a:ext>
            </a:extLst>
          </p:cNvPr>
          <p:cNvSpPr txBox="1"/>
          <p:nvPr/>
        </p:nvSpPr>
        <p:spPr>
          <a:xfrm>
            <a:off x="2983933" y="3835608"/>
            <a:ext cx="6224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เตรียมฐานข้อมูล</a:t>
            </a:r>
            <a:endParaRPr lang="en-US" sz="54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endParaRPr lang="th-TH" sz="36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82753861"/>
      </p:ext>
    </p:extLst>
  </p:cSld>
  <p:clrMapOvr>
    <a:masterClrMapping/>
  </p:clrMapOvr>
  <p:transition spd="slow">
    <p:push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0C0D046-9A48-F184-715A-33F254772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42" y="2276872"/>
            <a:ext cx="4903350" cy="3045112"/>
          </a:xfrm>
          <a:prstGeom prst="roundRect">
            <a:avLst>
              <a:gd name="adj" fmla="val 56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37A87A-ED21-6138-AA8F-140FBF528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425" y="2250489"/>
            <a:ext cx="4693722" cy="3071495"/>
          </a:xfrm>
          <a:prstGeom prst="roundRect">
            <a:avLst>
              <a:gd name="adj" fmla="val 56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B7BEA7-CCAE-EA19-B0B6-A05A50A0E29D}"/>
              </a:ext>
            </a:extLst>
          </p:cNvPr>
          <p:cNvSpPr txBox="1"/>
          <p:nvPr/>
        </p:nvSpPr>
        <p:spPr>
          <a:xfrm>
            <a:off x="2019302" y="1488773"/>
            <a:ext cx="2862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Code/Model first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DDD57-EE12-5557-D643-4FF680FCF516}"/>
              </a:ext>
            </a:extLst>
          </p:cNvPr>
          <p:cNvSpPr txBox="1"/>
          <p:nvPr/>
        </p:nvSpPr>
        <p:spPr>
          <a:xfrm>
            <a:off x="7552171" y="1457124"/>
            <a:ext cx="2862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Database first</a:t>
            </a:r>
          </a:p>
        </p:txBody>
      </p:sp>
    </p:spTree>
    <p:extLst>
      <p:ext uri="{BB962C8B-B14F-4D97-AF65-F5344CB8AC3E}">
        <p14:creationId xmlns:p14="http://schemas.microsoft.com/office/powerpoint/2010/main" val="323975930"/>
      </p:ext>
    </p:extLst>
  </p:cSld>
  <p:clrMapOvr>
    <a:masterClrMapping/>
  </p:clrMapOvr>
  <p:transition spd="slow">
    <p:push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B7BEA7-CCAE-EA19-B0B6-A05A50A0E29D}"/>
              </a:ext>
            </a:extLst>
          </p:cNvPr>
          <p:cNvSpPr txBox="1"/>
          <p:nvPr/>
        </p:nvSpPr>
        <p:spPr>
          <a:xfrm>
            <a:off x="5250440" y="439840"/>
            <a:ext cx="2862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Code/Model first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DDD57-EE12-5557-D643-4FF680FCF516}"/>
              </a:ext>
            </a:extLst>
          </p:cNvPr>
          <p:cNvSpPr txBox="1"/>
          <p:nvPr/>
        </p:nvSpPr>
        <p:spPr>
          <a:xfrm>
            <a:off x="8112670" y="439840"/>
            <a:ext cx="2862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Database first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256119A-FA4D-052F-E5F2-1C5222084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283" y="1057733"/>
            <a:ext cx="9120336" cy="513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593196"/>
      </p:ext>
    </p:extLst>
  </p:cSld>
  <p:clrMapOvr>
    <a:masterClrMapping/>
  </p:clrMapOvr>
  <p:transition spd="slow">
    <p:push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398D650-602A-AD16-5E2E-A10013AC1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2276872"/>
            <a:ext cx="12192000" cy="34793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C60C24-9011-B117-F315-6992EE848E0F}"/>
              </a:ext>
            </a:extLst>
          </p:cNvPr>
          <p:cNvSpPr txBox="1"/>
          <p:nvPr/>
        </p:nvSpPr>
        <p:spPr>
          <a:xfrm>
            <a:off x="2839739" y="1395608"/>
            <a:ext cx="65125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1: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สร้างฐานข้อมูลใหม่ ชื่อ "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storedb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4926855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B97CC04-E1E1-EF17-0696-21EB07DBE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" y="-4367"/>
            <a:ext cx="12192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89716"/>
      </p:ext>
    </p:extLst>
  </p:cSld>
  <p:clrMapOvr>
    <a:masterClrMapping/>
  </p:clrMapOvr>
  <p:transition spd="slow">
    <p:push dir="u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9C60C24-9011-B117-F315-6992EE848E0F}"/>
              </a:ext>
            </a:extLst>
          </p:cNvPr>
          <p:cNvSpPr txBox="1"/>
          <p:nvPr/>
        </p:nvSpPr>
        <p:spPr>
          <a:xfrm>
            <a:off x="796702" y="252993"/>
            <a:ext cx="105604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2: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สร้างตาราง "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categories"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 "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products"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9CABE-4D0E-9613-E0B9-305A3551E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02" y="891569"/>
            <a:ext cx="10560496" cy="548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05007"/>
      </p:ext>
    </p:extLst>
  </p:cSld>
  <p:clrMapOvr>
    <a:masterClrMapping/>
  </p:clrMapOvr>
  <p:transition spd="slow">
    <p:push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9C60C24-9011-B117-F315-6992EE848E0F}"/>
              </a:ext>
            </a:extLst>
          </p:cNvPr>
          <p:cNvSpPr txBox="1"/>
          <p:nvPr/>
        </p:nvSpPr>
        <p:spPr>
          <a:xfrm>
            <a:off x="796702" y="252993"/>
            <a:ext cx="105604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3: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เพิ่มข้อมูลตัวอย่างในตาราง "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categories"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 "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products"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70B02-FAE7-25FB-A3C1-9C77B7DC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13" y="1022966"/>
            <a:ext cx="9313659" cy="4771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DF8291-07D9-B2CE-5468-BEAD0D0FE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892" y="2910241"/>
            <a:ext cx="5647619" cy="3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71785"/>
      </p:ext>
    </p:extLst>
  </p:cSld>
  <p:clrMapOvr>
    <a:masterClrMapping/>
  </p:clrMapOvr>
  <p:transition spd="slow">
    <p:push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9C60C24-9011-B117-F315-6992EE848E0F}"/>
              </a:ext>
            </a:extLst>
          </p:cNvPr>
          <p:cNvSpPr txBox="1"/>
          <p:nvPr/>
        </p:nvSpPr>
        <p:spPr>
          <a:xfrm>
            <a:off x="796702" y="252993"/>
            <a:ext cx="105604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3: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เพิ่มข้อมูลตัวอย่างในตาราง "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categories"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 "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products"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F5A6B3-E4DB-7607-2D5A-27306F563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916971"/>
            <a:ext cx="9048328" cy="48898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AC0A53-4821-232F-33DE-41E49D8D9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3891405"/>
            <a:ext cx="9552384" cy="234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1836"/>
      </p:ext>
    </p:extLst>
  </p:cSld>
  <p:clrMapOvr>
    <a:masterClrMapping/>
  </p:clrMapOvr>
  <p:transition spd="slow">
    <p:push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D846E7-4288-474C-8CBA-4D96D01552B3}"/>
              </a:ext>
            </a:extLst>
          </p:cNvPr>
          <p:cNvSpPr txBox="1"/>
          <p:nvPr/>
        </p:nvSpPr>
        <p:spPr>
          <a:xfrm>
            <a:off x="2822956" y="580021"/>
            <a:ext cx="622413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WORKSHOP:  </a:t>
            </a:r>
          </a:p>
          <a:p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StoreAPI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with  EF8 and PostgreSQL</a:t>
            </a:r>
            <a:endParaRPr lang="th-TH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0" name="Picture 9" descr="A computer with a blue and white sign&#10;&#10;Description automatically generated">
            <a:extLst>
              <a:ext uri="{FF2B5EF4-FFF2-40B4-BE49-F238E27FC236}">
                <a16:creationId xmlns:a16="http://schemas.microsoft.com/office/drawing/2014/main" id="{0C49C6A0-7476-B069-592E-6D0F7BAC33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8" y="729420"/>
            <a:ext cx="1926579" cy="115594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0698207-D5ED-8DB4-4504-D2F5C5B4E7AB}"/>
              </a:ext>
            </a:extLst>
          </p:cNvPr>
          <p:cNvSpPr/>
          <p:nvPr/>
        </p:nvSpPr>
        <p:spPr>
          <a:xfrm>
            <a:off x="818339" y="2617660"/>
            <a:ext cx="10719488" cy="5432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</a:rPr>
              <a:t> dotnet new 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</a:rPr>
              <a:t>webapi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</a:rPr>
              <a:t> --use-controllers -o 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</a:rPr>
              <a:t>StoreAPI</a:t>
            </a:r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62BC-D18D-AAEA-BD1C-3063E0B79E88}"/>
              </a:ext>
            </a:extLst>
          </p:cNvPr>
          <p:cNvSpPr txBox="1"/>
          <p:nvPr/>
        </p:nvSpPr>
        <p:spPr>
          <a:xfrm>
            <a:off x="705104" y="2071956"/>
            <a:ext cx="9598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4: 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คำสั่งสร้างโปรเจกต์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Web API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แบบ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Controller-base APIs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811B08-6A6E-B066-3F4E-6706446380F9}"/>
              </a:ext>
            </a:extLst>
          </p:cNvPr>
          <p:cNvSpPr/>
          <p:nvPr/>
        </p:nvSpPr>
        <p:spPr>
          <a:xfrm>
            <a:off x="818339" y="4005539"/>
            <a:ext cx="10719488" cy="5432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</a:rPr>
              <a:t> code 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</a:rPr>
              <a:t>StoreAPI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</a:rPr>
              <a:t> -r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6A0127-3B0F-CE08-45DD-33F26A5D0F7E}"/>
              </a:ext>
            </a:extLst>
          </p:cNvPr>
          <p:cNvSpPr txBox="1"/>
          <p:nvPr/>
        </p:nvSpPr>
        <p:spPr>
          <a:xfrm>
            <a:off x="705104" y="3400430"/>
            <a:ext cx="9598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5: 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เปิดเข้า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VSCode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A108CC8-A694-EA64-6EEF-0273FF48FCE6}"/>
              </a:ext>
            </a:extLst>
          </p:cNvPr>
          <p:cNvSpPr/>
          <p:nvPr/>
        </p:nvSpPr>
        <p:spPr>
          <a:xfrm>
            <a:off x="818339" y="5433340"/>
            <a:ext cx="10719488" cy="5432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</a:rPr>
              <a:t> dotnet watch run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0C130D-89F1-2669-0127-209F58ADF0E8}"/>
              </a:ext>
            </a:extLst>
          </p:cNvPr>
          <p:cNvSpPr txBox="1"/>
          <p:nvPr/>
        </p:nvSpPr>
        <p:spPr>
          <a:xfrm>
            <a:off x="705104" y="4756577"/>
            <a:ext cx="9598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6: 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ทดสอบรันโปรเจ็กต์</a:t>
            </a:r>
            <a:endParaRPr lang="en-US" sz="24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6" name="Picture 15" descr="A computer with a logo on it&#10;&#10;Description automatically generated">
            <a:extLst>
              <a:ext uri="{FF2B5EF4-FFF2-40B4-BE49-F238E27FC236}">
                <a16:creationId xmlns:a16="http://schemas.microsoft.com/office/drawing/2014/main" id="{ECF1376E-B23C-8157-9EC2-BD61CE504F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7" y="594816"/>
            <a:ext cx="1926579" cy="115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66989"/>
      </p:ext>
    </p:extLst>
  </p:cSld>
  <p:clrMapOvr>
    <a:masterClrMapping/>
  </p:clrMapOvr>
  <p:transition spd="slow">
    <p:push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4AB66C8-ED07-955D-6C1F-3C7F4A08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09"/>
          <a:stretch/>
        </p:blipFill>
        <p:spPr>
          <a:xfrm>
            <a:off x="226962" y="1959690"/>
            <a:ext cx="5807970" cy="4270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065C86-665A-5420-B9BA-3E96E5713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93"/>
          <a:stretch/>
        </p:blipFill>
        <p:spPr>
          <a:xfrm>
            <a:off x="6150770" y="1963681"/>
            <a:ext cx="5792637" cy="42354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D4EBDD-C75C-B4D5-9724-33F72757E3C6}"/>
              </a:ext>
            </a:extLst>
          </p:cNvPr>
          <p:cNvSpPr txBox="1"/>
          <p:nvPr/>
        </p:nvSpPr>
        <p:spPr>
          <a:xfrm>
            <a:off x="2233387" y="587014"/>
            <a:ext cx="622413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WORKSHOP:  </a:t>
            </a:r>
          </a:p>
          <a:p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StoreAPI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with  EF8 and PostgreSQL</a:t>
            </a:r>
            <a:endParaRPr lang="th-TH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4" name="Picture 13" descr="A computer with a blue and white sign&#10;&#10;Description automatically generated">
            <a:extLst>
              <a:ext uri="{FF2B5EF4-FFF2-40B4-BE49-F238E27FC236}">
                <a16:creationId xmlns:a16="http://schemas.microsoft.com/office/drawing/2014/main" id="{E58D88E1-9279-C184-D3F5-0AC66ED72C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514" y="587014"/>
            <a:ext cx="1926579" cy="1155948"/>
          </a:xfrm>
          <a:prstGeom prst="rect">
            <a:avLst/>
          </a:prstGeom>
        </p:spPr>
      </p:pic>
      <p:pic>
        <p:nvPicPr>
          <p:cNvPr id="15" name="Picture 14" descr="A computer with a logo on it&#10;&#10;Description automatically generated">
            <a:extLst>
              <a:ext uri="{FF2B5EF4-FFF2-40B4-BE49-F238E27FC236}">
                <a16:creationId xmlns:a16="http://schemas.microsoft.com/office/drawing/2014/main" id="{EA08AEEB-BC7A-D665-8718-84BD9B1532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4" y="587014"/>
            <a:ext cx="1926579" cy="1155947"/>
          </a:xfrm>
          <a:prstGeom prst="rect">
            <a:avLst/>
          </a:prstGeom>
        </p:spPr>
      </p:pic>
      <p:pic>
        <p:nvPicPr>
          <p:cNvPr id="17" name="Picture 16" descr="A computer with a logo on it&#10;&#10;Description automatically generated">
            <a:extLst>
              <a:ext uri="{FF2B5EF4-FFF2-40B4-BE49-F238E27FC236}">
                <a16:creationId xmlns:a16="http://schemas.microsoft.com/office/drawing/2014/main" id="{CFF2A200-FBC6-22BC-F371-D24E04599F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67" y="2471930"/>
            <a:ext cx="1595116" cy="9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35210"/>
      </p:ext>
    </p:extLst>
  </p:cSld>
  <p:clrMapOvr>
    <a:masterClrMapping/>
  </p:clrMapOvr>
  <p:transition spd="slow">
    <p:push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97AC9-609A-EEB8-BE93-8D0191C4F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BE9E4-46BF-21BE-40B1-D93CA031B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683" y="1"/>
            <a:ext cx="12208684" cy="64881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BD7AD23-DBFD-D2A0-9824-D6A2C47EF752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B8EFEAA8-C960-96A6-1203-42FA53788DA7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8E50A5-017A-365C-933C-DD4059CDF047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E1FDF-61CE-9182-62DE-C8BB7E455992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1005256"/>
      </p:ext>
    </p:extLst>
  </p:cSld>
  <p:clrMapOvr>
    <a:masterClrMapping/>
  </p:clrMapOvr>
  <p:transition spd="slow">
    <p:push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D846E7-4288-474C-8CBA-4D96D01552B3}"/>
              </a:ext>
            </a:extLst>
          </p:cNvPr>
          <p:cNvSpPr txBox="1"/>
          <p:nvPr/>
        </p:nvSpPr>
        <p:spPr>
          <a:xfrm>
            <a:off x="2135560" y="3458156"/>
            <a:ext cx="90682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6: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.NET 8 JWT and Swagger</a:t>
            </a:r>
          </a:p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7: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แนะนำและอัพเดทสิ่งใหม่ใน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NextJS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14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b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                   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Framework</a:t>
            </a:r>
            <a:endParaRPr lang="th-TH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8" name="Picture 7" descr="A computer with a black screen&#10;&#10;Description automatically generated">
            <a:extLst>
              <a:ext uri="{FF2B5EF4-FFF2-40B4-BE49-F238E27FC236}">
                <a16:creationId xmlns:a16="http://schemas.microsoft.com/office/drawing/2014/main" id="{188055D1-50E1-479B-7905-1649632A4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976" y="1340768"/>
            <a:ext cx="2685676" cy="1611406"/>
          </a:xfrm>
          <a:prstGeom prst="rect">
            <a:avLst/>
          </a:prstGeom>
        </p:spPr>
      </p:pic>
      <p:pic>
        <p:nvPicPr>
          <p:cNvPr id="10" name="Picture 9" descr="A computer with a green screen&#10;&#10;Description automatically generated">
            <a:extLst>
              <a:ext uri="{FF2B5EF4-FFF2-40B4-BE49-F238E27FC236}">
                <a16:creationId xmlns:a16="http://schemas.microsoft.com/office/drawing/2014/main" id="{B0C87478-7DC0-CFAE-DE49-041D44B96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1340768"/>
            <a:ext cx="2685676" cy="161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2566"/>
      </p:ext>
    </p:extLst>
  </p:cSld>
  <p:clrMapOvr>
    <a:masterClrMapping/>
  </p:clrMapOvr>
  <p:transition spd="slow">
    <p:push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97AC9-609A-EEB8-BE93-8D0191C4F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BE9E4-46BF-21BE-40B1-D93CA031B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683" y="1"/>
            <a:ext cx="12208684" cy="64881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BD7AD23-DBFD-D2A0-9824-D6A2C47EF752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B8EFEAA8-C960-96A6-1203-42FA53788DA7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8E50A5-017A-365C-933C-DD4059CDF047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E1FDF-61CE-9182-62DE-C8BB7E455992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535508"/>
      </p:ext>
    </p:extLst>
  </p:cSld>
  <p:clrMapOvr>
    <a:masterClrMapping/>
  </p:clrMapOvr>
  <p:transition spd="slow">
    <p:push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D846E7-4288-474C-8CBA-4D96D01552B3}"/>
              </a:ext>
            </a:extLst>
          </p:cNvPr>
          <p:cNvSpPr txBox="1"/>
          <p:nvPr/>
        </p:nvSpPr>
        <p:spPr>
          <a:xfrm>
            <a:off x="2135560" y="3458156"/>
            <a:ext cx="90682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8: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เรียนรู้การทำ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Router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แบบใหม่ </a:t>
            </a:r>
            <a:b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                  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NextJS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14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AppRouter</a:t>
            </a:r>
            <a:endParaRPr lang="en-US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9: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ออกแบบ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UI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NextJS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14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ร่วมกับ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Tailwind CSS</a:t>
            </a:r>
            <a:endParaRPr lang="th-TH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BEBC4393-E423-F2CF-6432-66E8D0595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1540750"/>
            <a:ext cx="2598936" cy="1559362"/>
          </a:xfrm>
          <a:prstGeom prst="rect">
            <a:avLst/>
          </a:prstGeom>
        </p:spPr>
      </p:pic>
      <p:pic>
        <p:nvPicPr>
          <p:cNvPr id="10" name="Picture 9" descr="A computer with a logo on it&#10;&#10;Description automatically generated">
            <a:extLst>
              <a:ext uri="{FF2B5EF4-FFF2-40B4-BE49-F238E27FC236}">
                <a16:creationId xmlns:a16="http://schemas.microsoft.com/office/drawing/2014/main" id="{1F55C68A-4369-38B7-CC71-BD26CB942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06" y="1540750"/>
            <a:ext cx="2598937" cy="155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06385"/>
      </p:ext>
    </p:extLst>
  </p:cSld>
  <p:clrMapOvr>
    <a:masterClrMapping/>
  </p:clrMapOvr>
  <p:transition spd="slow">
    <p:push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97AC9-609A-EEB8-BE93-8D0191C4F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BE9E4-46BF-21BE-40B1-D93CA031B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683" y="1"/>
            <a:ext cx="12208684" cy="64881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BD7AD23-DBFD-D2A0-9824-D6A2C47EF752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B8EFEAA8-C960-96A6-1203-42FA53788DA7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8E50A5-017A-365C-933C-DD4059CDF047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E1FDF-61CE-9182-62DE-C8BB7E455992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873119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14468DC-0F20-0478-EE75-FAC11BE62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811"/>
            <a:ext cx="12192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61361"/>
      </p:ext>
    </p:extLst>
  </p:cSld>
  <p:clrMapOvr>
    <a:masterClrMapping/>
  </p:clrMapOvr>
  <p:transition spd="slow">
    <p:push dir="u"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D846E7-4288-474C-8CBA-4D96D01552B3}"/>
              </a:ext>
            </a:extLst>
          </p:cNvPr>
          <p:cNvSpPr txBox="1"/>
          <p:nvPr/>
        </p:nvSpPr>
        <p:spPr>
          <a:xfrm>
            <a:off x="2135560" y="3458156"/>
            <a:ext cx="90682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10: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ออกแบบ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UI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NextJS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14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ร่วมกับ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Material UI</a:t>
            </a:r>
          </a:p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11: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ทำงานกับแบบฟอร์มด้วย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React Hook Form </a:t>
            </a:r>
            <a:b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                     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with Yup</a:t>
            </a:r>
          </a:p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12: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การทำ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Auth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NextJS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14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ด้วย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Middleware</a:t>
            </a:r>
            <a:endParaRPr lang="th-TH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8" name="Picture 7" descr="A computer with a logo on it&#10;&#10;Description automatically generated">
            <a:extLst>
              <a:ext uri="{FF2B5EF4-FFF2-40B4-BE49-F238E27FC236}">
                <a16:creationId xmlns:a16="http://schemas.microsoft.com/office/drawing/2014/main" id="{D0BED642-CDAB-A257-1D12-6097152A0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1124233"/>
            <a:ext cx="2958976" cy="1775386"/>
          </a:xfrm>
          <a:prstGeom prst="rect">
            <a:avLst/>
          </a:prstGeom>
        </p:spPr>
      </p:pic>
      <p:pic>
        <p:nvPicPr>
          <p:cNvPr id="10" name="Picture 9" descr="A computer with a logo on it&#10;&#10;Description automatically generated">
            <a:extLst>
              <a:ext uri="{FF2B5EF4-FFF2-40B4-BE49-F238E27FC236}">
                <a16:creationId xmlns:a16="http://schemas.microsoft.com/office/drawing/2014/main" id="{5034CB1E-6EBD-7A08-E9F9-7D2335BFD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139111"/>
            <a:ext cx="2958977" cy="177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73892"/>
      </p:ext>
    </p:extLst>
  </p:cSld>
  <p:clrMapOvr>
    <a:masterClrMapping/>
  </p:clrMapOvr>
  <p:transition spd="slow">
    <p:push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97AC9-609A-EEB8-BE93-8D0191C4F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BE9E4-46BF-21BE-40B1-D93CA031B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683" y="1"/>
            <a:ext cx="12208684" cy="64881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BD7AD23-DBFD-D2A0-9824-D6A2C47EF752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B8EFEAA8-C960-96A6-1203-42FA53788DA7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8E50A5-017A-365C-933C-DD4059CDF047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E1FDF-61CE-9182-62DE-C8BB7E455992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658316"/>
      </p:ext>
    </p:extLst>
  </p:cSld>
  <p:clrMapOvr>
    <a:masterClrMapping/>
  </p:clrMapOvr>
  <p:transition spd="slow">
    <p:push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D846E7-4288-474C-8CBA-4D96D01552B3}"/>
              </a:ext>
            </a:extLst>
          </p:cNvPr>
          <p:cNvSpPr txBox="1"/>
          <p:nvPr/>
        </p:nvSpPr>
        <p:spPr>
          <a:xfrm>
            <a:off x="2135560" y="3458156"/>
            <a:ext cx="90682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13: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การอัพโหลดรูปและไฟล์ใน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NextJS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14</a:t>
            </a:r>
          </a:p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14: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การแสดง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Report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ด้วย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ChartJS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NextJS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14</a:t>
            </a:r>
          </a:p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15: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การออก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Report (PDF)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NextJS</a:t>
            </a:r>
            <a:endParaRPr lang="th-TH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8" name="Picture 7" descr="A computer with a logo on it&#10;&#10;Description automatically generated">
            <a:extLst>
              <a:ext uri="{FF2B5EF4-FFF2-40B4-BE49-F238E27FC236}">
                <a16:creationId xmlns:a16="http://schemas.microsoft.com/office/drawing/2014/main" id="{2DE149D0-A10D-6D7E-9212-2DF37880F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271" y="1385360"/>
            <a:ext cx="3126407" cy="1875844"/>
          </a:xfrm>
          <a:prstGeom prst="rect">
            <a:avLst/>
          </a:prstGeom>
        </p:spPr>
      </p:pic>
      <p:pic>
        <p:nvPicPr>
          <p:cNvPr id="10" name="Picture 9" descr="A computer with a logo on it&#10;&#10;Description automatically generated">
            <a:extLst>
              <a:ext uri="{FF2B5EF4-FFF2-40B4-BE49-F238E27FC236}">
                <a16:creationId xmlns:a16="http://schemas.microsoft.com/office/drawing/2014/main" id="{82D41B9D-D328-501C-9107-C030BE2D3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364265"/>
            <a:ext cx="3126407" cy="187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32530"/>
      </p:ext>
    </p:extLst>
  </p:cSld>
  <p:clrMapOvr>
    <a:masterClrMapping/>
  </p:clrMapOvr>
  <p:transition spd="slow">
    <p:push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97AC9-609A-EEB8-BE93-8D0191C4F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F21125-5A81-99D8-FF8A-DCA8E6CBD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100" y="0"/>
            <a:ext cx="12230100" cy="65594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BD7AD23-DBFD-D2A0-9824-D6A2C47EF752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B8EFEAA8-C960-96A6-1203-42FA53788DA7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8E50A5-017A-365C-933C-DD4059CDF047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E1FDF-61CE-9182-62DE-C8BB7E455992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2966132"/>
      </p:ext>
    </p:extLst>
  </p:cSld>
  <p:clrMapOvr>
    <a:masterClrMapping/>
  </p:clrMapOvr>
  <p:transition spd="slow">
    <p:push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D846E7-4288-474C-8CBA-4D96D01552B3}"/>
              </a:ext>
            </a:extLst>
          </p:cNvPr>
          <p:cNvSpPr txBox="1"/>
          <p:nvPr/>
        </p:nvSpPr>
        <p:spPr>
          <a:xfrm>
            <a:off x="2135560" y="3458156"/>
            <a:ext cx="90682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16: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Workshop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ระบบคงคลัง (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Inventory) </a:t>
            </a:r>
            <a:b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                      ด้วย .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NET Core 8 API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ร่วมกับ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NextJS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14 </a:t>
            </a:r>
            <a:b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                     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with MUI</a:t>
            </a:r>
          </a:p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17: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แนะนำ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Docker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สำหรับผู้เริ่มต้น</a:t>
            </a:r>
            <a:endParaRPr lang="th-TH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8" name="Picture 7" descr="A computer with a blue logo&#10;&#10;Description automatically generated">
            <a:extLst>
              <a:ext uri="{FF2B5EF4-FFF2-40B4-BE49-F238E27FC236}">
                <a16:creationId xmlns:a16="http://schemas.microsoft.com/office/drawing/2014/main" id="{8CA9F1BD-98FA-032A-7E64-3C6C35064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158956"/>
            <a:ext cx="2938300" cy="1762980"/>
          </a:xfrm>
          <a:prstGeom prst="rect">
            <a:avLst/>
          </a:prstGeom>
        </p:spPr>
      </p:pic>
      <p:pic>
        <p:nvPicPr>
          <p:cNvPr id="10" name="Picture 9" descr="A computer with a screen showing a workshop inventory&#10;&#10;Description automatically generated">
            <a:extLst>
              <a:ext uri="{FF2B5EF4-FFF2-40B4-BE49-F238E27FC236}">
                <a16:creationId xmlns:a16="http://schemas.microsoft.com/office/drawing/2014/main" id="{6453B02A-AAFA-8FD1-B582-246A8BA7C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168" y="1158956"/>
            <a:ext cx="2938300" cy="176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31049"/>
      </p:ext>
    </p:extLst>
  </p:cSld>
  <p:clrMapOvr>
    <a:masterClrMapping/>
  </p:clrMapOvr>
  <p:transition spd="slow">
    <p:push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97AC9-609A-EEB8-BE93-8D0191C4F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BE9E4-46BF-21BE-40B1-D93CA031B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683" y="1"/>
            <a:ext cx="12208684" cy="64881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BD7AD23-DBFD-D2A0-9824-D6A2C47EF752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B8EFEAA8-C960-96A6-1203-42FA53788DA7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8E50A5-017A-365C-933C-DD4059CDF047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E1FDF-61CE-9182-62DE-C8BB7E455992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9340641"/>
      </p:ext>
    </p:extLst>
  </p:cSld>
  <p:clrMapOvr>
    <a:masterClrMapping/>
  </p:clrMapOvr>
  <p:transition spd="slow">
    <p:push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D846E7-4288-474C-8CBA-4D96D01552B3}"/>
              </a:ext>
            </a:extLst>
          </p:cNvPr>
          <p:cNvSpPr txBox="1"/>
          <p:nvPr/>
        </p:nvSpPr>
        <p:spPr>
          <a:xfrm>
            <a:off x="1991544" y="3310779"/>
            <a:ext cx="90682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18: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ติดตั้ง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Project .NET Core 8 API </a:t>
            </a:r>
            <a:b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                      และ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NextJS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14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Docker</a:t>
            </a:r>
          </a:p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19: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การ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Build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Deployed Project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แบบ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SSR </a:t>
            </a:r>
            <a:b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                     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and CSR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NextJS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14</a:t>
            </a:r>
          </a:p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20: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เรียนรู้การ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Deployed .NET Core API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 </a:t>
            </a:r>
            <a:b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                     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NextJS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บน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Cloud</a:t>
            </a:r>
            <a:endParaRPr lang="th-TH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8" name="Picture 7" descr="A computer with a screen showing a yellow cube&#10;&#10;Description automatically generated">
            <a:extLst>
              <a:ext uri="{FF2B5EF4-FFF2-40B4-BE49-F238E27FC236}">
                <a16:creationId xmlns:a16="http://schemas.microsoft.com/office/drawing/2014/main" id="{989EA9CC-D860-2894-D270-E11840C82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85" y="980728"/>
            <a:ext cx="2900464" cy="1740279"/>
          </a:xfrm>
          <a:prstGeom prst="rect">
            <a:avLst/>
          </a:prstGeom>
        </p:spPr>
      </p:pic>
      <p:pic>
        <p:nvPicPr>
          <p:cNvPr id="10" name="Picture 9" descr="A computer with a blue and black logo&#10;&#10;Description automatically generated">
            <a:extLst>
              <a:ext uri="{FF2B5EF4-FFF2-40B4-BE49-F238E27FC236}">
                <a16:creationId xmlns:a16="http://schemas.microsoft.com/office/drawing/2014/main" id="{9B6D53D7-4E2D-FC94-CB34-FD401AD0B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15" y="980728"/>
            <a:ext cx="2900464" cy="174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18714"/>
      </p:ext>
    </p:extLst>
  </p:cSld>
  <p:clrMapOvr>
    <a:masterClrMapping/>
  </p:clrMapOvr>
  <p:transition spd="slow">
    <p:push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D846E7-4288-474C-8CBA-4D96D01552B3}"/>
              </a:ext>
            </a:extLst>
          </p:cNvPr>
          <p:cNvSpPr txBox="1"/>
          <p:nvPr/>
        </p:nvSpPr>
        <p:spPr>
          <a:xfrm>
            <a:off x="0" y="369890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800" b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แบบทดสอบหลังอบรม</a:t>
            </a:r>
            <a:endParaRPr lang="th-TH" sz="4800" b="1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4" name="Graphic 13" descr="Clipboard Mixed with solid fill">
            <a:extLst>
              <a:ext uri="{FF2B5EF4-FFF2-40B4-BE49-F238E27FC236}">
                <a16:creationId xmlns:a16="http://schemas.microsoft.com/office/drawing/2014/main" id="{9B014436-EFC4-132C-921D-733BE101C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896" y="2015837"/>
            <a:ext cx="1502940" cy="150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60052"/>
      </p:ext>
    </p:extLst>
  </p:cSld>
  <p:clrMapOvr>
    <a:masterClrMapping/>
  </p:clrMapOvr>
  <p:transition spd="slow">
    <p:push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800C7E3-E528-C02B-CF61-1A78FD2C4CFB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29644E-9905-B8B5-117B-9C062D48622D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81058BC0-F52A-051F-98FB-B9498FED237B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9EF009-F21D-4873-DFB8-EEFDAAE0B858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88EBFD-6472-3BB7-FB74-8447B3E64EB0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6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568104" y="366089"/>
            <a:ext cx="10945300" cy="633464"/>
          </a:xfrm>
        </p:spPr>
        <p:txBody>
          <a:bodyPr>
            <a:noAutofit/>
          </a:bodyPr>
          <a:lstStyle/>
          <a:p>
            <a:pPr marL="45720" indent="0" algn="l">
              <a:buNone/>
            </a:pPr>
            <a:r>
              <a:rPr lang="en-US" sz="4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Pretest </a:t>
            </a:r>
            <a:r>
              <a:rPr lang="th-TH" sz="4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ทำแบบทดสอบก่อนเรียน</a:t>
            </a:r>
            <a:endParaRPr lang="en-US" sz="4400" b="1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8104" y="1635477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quizizz.com/join</a:t>
            </a:r>
          </a:p>
        </p:txBody>
      </p:sp>
      <p:sp>
        <p:nvSpPr>
          <p:cNvPr id="8" name="Rectangle 7"/>
          <p:cNvSpPr/>
          <p:nvPr/>
        </p:nvSpPr>
        <p:spPr>
          <a:xfrm>
            <a:off x="578612" y="1141611"/>
            <a:ext cx="58993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1: </a:t>
            </a:r>
            <a:r>
              <a:rPr lang="th-TH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เข้าทำแบบทดสอบที่ลิงก์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ป้อนรหัสเข้าห้องสอบ</a:t>
            </a:r>
            <a:endParaRPr lang="en-US" sz="20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99494" y="1141611"/>
            <a:ext cx="1944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2: </a:t>
            </a:r>
            <a:r>
              <a:rPr lang="th-TH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ป้อนชื่อ</a:t>
            </a:r>
            <a:endParaRPr lang="en-US" sz="20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25" y="1671437"/>
            <a:ext cx="4934779" cy="20266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499494" y="3858544"/>
            <a:ext cx="3570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</a:t>
            </a:r>
            <a:r>
              <a:rPr lang="th-TH" sz="2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3</a:t>
            </a:r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: </a:t>
            </a:r>
            <a:r>
              <a:rPr lang="th-TH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รอผู้สอน 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Start </a:t>
            </a:r>
            <a:r>
              <a:rPr lang="th-TH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ข้อสอบ</a:t>
            </a:r>
            <a:endParaRPr lang="en-US" sz="20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25" y="4309240"/>
            <a:ext cx="3685808" cy="1933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D49456-CF61-F481-4C97-AFE970A6F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96" y="2217220"/>
            <a:ext cx="5519231" cy="31683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D8FF0C-418F-B44E-5265-704571E096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34"/>
          <a:stretch/>
        </p:blipFill>
        <p:spPr>
          <a:xfrm>
            <a:off x="3522556" y="1579792"/>
            <a:ext cx="2857500" cy="295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18605"/>
      </p:ext>
    </p:extLst>
  </p:cSld>
  <p:clrMapOvr>
    <a:masterClrMapping/>
  </p:clrMapOvr>
  <p:transition spd="slow">
    <p:push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D2CB59-0599-3CA2-9C35-080BC820C4B4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ชื่อเรื่องรอง 2">
            <a:extLst>
              <a:ext uri="{FF2B5EF4-FFF2-40B4-BE49-F238E27FC236}">
                <a16:creationId xmlns:a16="http://schemas.microsoft.com/office/drawing/2014/main" id="{8DC930A8-12A7-4856-B52E-477E77EBDAEF}"/>
              </a:ext>
            </a:extLst>
          </p:cNvPr>
          <p:cNvSpPr txBox="1">
            <a:spLocks/>
          </p:cNvSpPr>
          <p:nvPr/>
        </p:nvSpPr>
        <p:spPr>
          <a:xfrm>
            <a:off x="4861303" y="2518542"/>
            <a:ext cx="4536504" cy="543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samitkoyom@gmail.com</a:t>
            </a:r>
          </a:p>
        </p:txBody>
      </p:sp>
      <p:sp>
        <p:nvSpPr>
          <p:cNvPr id="21" name="ชื่อเรื่องรอง 2">
            <a:extLst>
              <a:ext uri="{FF2B5EF4-FFF2-40B4-BE49-F238E27FC236}">
                <a16:creationId xmlns:a16="http://schemas.microsoft.com/office/drawing/2014/main" id="{5716E5A7-7A53-4A2E-9FB7-15AC51D49332}"/>
              </a:ext>
            </a:extLst>
          </p:cNvPr>
          <p:cNvSpPr txBox="1">
            <a:spLocks/>
          </p:cNvSpPr>
          <p:nvPr/>
        </p:nvSpPr>
        <p:spPr>
          <a:xfrm>
            <a:off x="4861303" y="2991904"/>
            <a:ext cx="4536504" cy="543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iamsamit</a:t>
            </a:r>
            <a:endParaRPr 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ชื่อเรื่องรอง 2">
            <a:extLst>
              <a:ext uri="{FF2B5EF4-FFF2-40B4-BE49-F238E27FC236}">
                <a16:creationId xmlns:a16="http://schemas.microsoft.com/office/drawing/2014/main" id="{59E94743-CE5D-4AA0-9C62-C6B4CBA6086B}"/>
              </a:ext>
            </a:extLst>
          </p:cNvPr>
          <p:cNvSpPr txBox="1">
            <a:spLocks/>
          </p:cNvSpPr>
          <p:nvPr/>
        </p:nvSpPr>
        <p:spPr>
          <a:xfrm>
            <a:off x="4870748" y="3480265"/>
            <a:ext cx="5544616" cy="543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faecebook.com/</a:t>
            </a:r>
            <a:r>
              <a:rPr lang="en-US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iamsamit</a:t>
            </a:r>
            <a:endParaRPr 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ชื่อเรื่องรอง 2">
            <a:extLst>
              <a:ext uri="{FF2B5EF4-FFF2-40B4-BE49-F238E27FC236}">
                <a16:creationId xmlns:a16="http://schemas.microsoft.com/office/drawing/2014/main" id="{A1850EE5-3005-4DF2-A1F8-F1D10206FE04}"/>
              </a:ext>
            </a:extLst>
          </p:cNvPr>
          <p:cNvSpPr txBox="1">
            <a:spLocks/>
          </p:cNvSpPr>
          <p:nvPr/>
        </p:nvSpPr>
        <p:spPr>
          <a:xfrm>
            <a:off x="4871864" y="3953070"/>
            <a:ext cx="4536504" cy="543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twitter.com/</a:t>
            </a:r>
            <a:r>
              <a:rPr lang="en-US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iamsamit</a:t>
            </a:r>
            <a:endParaRPr 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ชื่อเรื่องรอง 2">
            <a:extLst>
              <a:ext uri="{FF2B5EF4-FFF2-40B4-BE49-F238E27FC236}">
                <a16:creationId xmlns:a16="http://schemas.microsoft.com/office/drawing/2014/main" id="{BC5091A9-5779-42A0-A8F3-06D0BC46A2EC}"/>
              </a:ext>
            </a:extLst>
          </p:cNvPr>
          <p:cNvSpPr txBox="1">
            <a:spLocks/>
          </p:cNvSpPr>
          <p:nvPr/>
        </p:nvSpPr>
        <p:spPr>
          <a:xfrm>
            <a:off x="4871864" y="4926680"/>
            <a:ext cx="5688632" cy="543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linkedin.com/in/samit-koyom-72173348</a:t>
            </a:r>
          </a:p>
        </p:txBody>
      </p:sp>
      <p:sp>
        <p:nvSpPr>
          <p:cNvPr id="29" name="ชื่อเรื่องรอง 2">
            <a:extLst>
              <a:ext uri="{FF2B5EF4-FFF2-40B4-BE49-F238E27FC236}">
                <a16:creationId xmlns:a16="http://schemas.microsoft.com/office/drawing/2014/main" id="{F13DC858-AE26-4210-9E48-BFAB2DC70F1E}"/>
              </a:ext>
            </a:extLst>
          </p:cNvPr>
          <p:cNvSpPr txBox="1">
            <a:spLocks/>
          </p:cNvSpPr>
          <p:nvPr/>
        </p:nvSpPr>
        <p:spPr>
          <a:xfrm>
            <a:off x="4877265" y="4418569"/>
            <a:ext cx="3888432" cy="543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github.com/</a:t>
            </a:r>
            <a:r>
              <a:rPr lang="en-US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iamsamitdev</a:t>
            </a:r>
            <a:endParaRPr 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B9EFE6F-E02F-4FFC-8ACA-53CFA005DD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734" y="2540472"/>
            <a:ext cx="363735" cy="3637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B7F26E0-CE08-4BE3-A110-F4B788502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087" y="4858028"/>
            <a:ext cx="399766" cy="39976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FA5BD8-D14B-452A-B5F7-AF27A3F07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604" y="4397737"/>
            <a:ext cx="399766" cy="39976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D0BB9F3-5A2B-46B3-966F-D49A9DBD3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094" y="3931532"/>
            <a:ext cx="399766" cy="39976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E7127FF-DA5D-429B-B848-874286C4D1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03" y="3445156"/>
            <a:ext cx="399766" cy="39976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AC77BDF-0ACE-4750-AE70-CB24D12A41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03" y="2978951"/>
            <a:ext cx="399766" cy="399766"/>
          </a:xfrm>
          <a:prstGeom prst="rect">
            <a:avLst/>
          </a:prstGeom>
        </p:spPr>
      </p:pic>
      <p:sp>
        <p:nvSpPr>
          <p:cNvPr id="43" name="ชื่อเรื่องรอง 2">
            <a:extLst>
              <a:ext uri="{FF2B5EF4-FFF2-40B4-BE49-F238E27FC236}">
                <a16:creationId xmlns:a16="http://schemas.microsoft.com/office/drawing/2014/main" id="{E43C5378-3F60-4C1A-AB09-8EF5DD0DBF5E}"/>
              </a:ext>
            </a:extLst>
          </p:cNvPr>
          <p:cNvSpPr txBox="1">
            <a:spLocks/>
          </p:cNvSpPr>
          <p:nvPr/>
        </p:nvSpPr>
        <p:spPr>
          <a:xfrm>
            <a:off x="4151784" y="1743912"/>
            <a:ext cx="5688632" cy="691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r>
              <a:rPr lang="th-TH" sz="4000" b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อ.สามิตร </a:t>
            </a:r>
            <a:r>
              <a:rPr lang="th-TH" sz="4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โกยม</a:t>
            </a:r>
            <a:endParaRPr lang="en-US" sz="3600" b="1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5F2231-EA6B-307C-92AB-C9B0D9590E53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DCFFA5E-C23F-AB56-BFDE-27B82BC9554A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D70FA6-2C64-9A62-2286-6D1B3CBC7C1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054148-5461-E6B0-959E-7824EEF42E2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E40996F-EC1E-6C39-8F56-672755C8D5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79" y="1862343"/>
            <a:ext cx="1671103" cy="167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6465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97AC9-609A-EEB8-BE93-8D0191C4F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 application&#10;&#10;Description automatically generated">
            <a:extLst>
              <a:ext uri="{FF2B5EF4-FFF2-40B4-BE49-F238E27FC236}">
                <a16:creationId xmlns:a16="http://schemas.microsoft.com/office/drawing/2014/main" id="{44DBE9E4-46BF-21BE-40B1-D93CA031B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83" y="0"/>
            <a:ext cx="12208684" cy="65381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BD7AD23-DBFD-D2A0-9824-D6A2C47EF752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B8EFEAA8-C960-96A6-1203-42FA53788DA7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8E50A5-017A-365C-933C-DD4059CDF047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E1FDF-61CE-9182-62DE-C8BB7E455992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7310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D846E7-4288-474C-8CBA-4D96D01552B3}"/>
              </a:ext>
            </a:extLst>
          </p:cNvPr>
          <p:cNvSpPr txBox="1"/>
          <p:nvPr/>
        </p:nvSpPr>
        <p:spPr>
          <a:xfrm>
            <a:off x="2135560" y="3458156"/>
            <a:ext cx="90682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1: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การเตรียมเครื่องมือและความพร้อม</a:t>
            </a:r>
            <a:b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                   ทั้งบน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Mac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</a:t>
            </a:r>
          </a:p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2: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แนะนำ .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NET Core 8</a:t>
            </a:r>
          </a:p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3: </a:t>
            </a:r>
            <a:r>
              <a:rPr lang="th-TH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สร้าง .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NET 8 Rest API</a:t>
            </a:r>
            <a:endParaRPr lang="th-TH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6" name="Picture 15" descr="A computer with a logo on it&#10;&#10;Description automatically generated">
            <a:extLst>
              <a:ext uri="{FF2B5EF4-FFF2-40B4-BE49-F238E27FC236}">
                <a16:creationId xmlns:a16="http://schemas.microsoft.com/office/drawing/2014/main" id="{E73E4F6B-7284-5454-A12E-5F25EBABE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417" y="1588773"/>
            <a:ext cx="2457240" cy="1474344"/>
          </a:xfrm>
          <a:prstGeom prst="rect">
            <a:avLst/>
          </a:prstGeom>
        </p:spPr>
      </p:pic>
      <p:pic>
        <p:nvPicPr>
          <p:cNvPr id="18" name="Picture 17" descr="A computer screen with a purple circle and white text&#10;&#10;Description automatically generated">
            <a:extLst>
              <a:ext uri="{FF2B5EF4-FFF2-40B4-BE49-F238E27FC236}">
                <a16:creationId xmlns:a16="http://schemas.microsoft.com/office/drawing/2014/main" id="{1A37B172-660D-7D52-2D14-E02E67481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721" y="1589813"/>
            <a:ext cx="2455507" cy="147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7668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97AC9-609A-EEB8-BE93-8D0191C4F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5FD5D9-422F-70C5-BE19-39841C8B49E4}"/>
              </a:ext>
            </a:extLst>
          </p:cNvPr>
          <p:cNvSpPr/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7D83DC-080A-639B-EDB5-A759999CAF3D}"/>
              </a:ext>
            </a:extLst>
          </p:cNvPr>
          <p:cNvSpPr/>
          <p:nvPr/>
        </p:nvSpPr>
        <p:spPr>
          <a:xfrm>
            <a:off x="0" y="669983"/>
            <a:ext cx="1008112" cy="936104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screenshot of a web page&#10;&#10;Description automatically generated">
            <a:extLst>
              <a:ext uri="{FF2B5EF4-FFF2-40B4-BE49-F238E27FC236}">
                <a16:creationId xmlns:a16="http://schemas.microsoft.com/office/drawing/2014/main" id="{EEDAA19E-4ECA-E746-61F5-6D24C3352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BD7AD23-DBFD-D2A0-9824-D6A2C47EF752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B8EFEAA8-C960-96A6-1203-42FA53788DA7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8E50A5-017A-365C-933C-DD4059CDF047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E1FDF-61CE-9182-62DE-C8BB7E455992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93558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27A9E2-67C8-D8B5-4104-BC4B0A851179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0" y="476672"/>
            <a:ext cx="12192000" cy="1316269"/>
          </a:xfrm>
        </p:spPr>
        <p:txBody>
          <a:bodyPr>
            <a:noAutofit/>
          </a:bodyPr>
          <a:lstStyle/>
          <a:p>
            <a:pPr algn="ctr"/>
            <a:r>
              <a:rPr lang="th-TH" b="1" dirty="0">
                <a:solidFill>
                  <a:schemeClr val="bg1">
                    <a:lumMod val="85000"/>
                  </a:schemeClr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การเตรียมเครื่องมือ</a:t>
            </a:r>
          </a:p>
        </p:txBody>
      </p:sp>
      <p:pic>
        <p:nvPicPr>
          <p:cNvPr id="371714" name="Picture 2" descr="Programmers concept with flat design Free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8"/>
          <a:stretch/>
        </p:blipFill>
        <p:spPr bwMode="auto">
          <a:xfrm>
            <a:off x="4512259" y="2132856"/>
            <a:ext cx="3167482" cy="3056593"/>
          </a:xfrm>
          <a:prstGeom prst="ellipse">
            <a:avLst/>
          </a:prstGeom>
          <a:ln w="635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8CDDBC-084E-71B8-35F7-9D50262CD99E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10" name="Freeform 32">
              <a:extLst>
                <a:ext uri="{FF2B5EF4-FFF2-40B4-BE49-F238E27FC236}">
                  <a16:creationId xmlns:a16="http://schemas.microsoft.com/office/drawing/2014/main" id="{414BE8CC-AB7D-25FC-C895-5B7403D18022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B70F9F-CD7A-B7A6-CB66-0F58C50E9A57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9216D8-B42F-403A-36D5-9E32A161642A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52559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B3DE2A-0496-7B06-A486-DAAB72C10E6D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ACAF7-D783-48D0-B8F8-236DAA15E187}"/>
              </a:ext>
            </a:extLst>
          </p:cNvPr>
          <p:cNvSpPr txBox="1"/>
          <p:nvPr/>
        </p:nvSpPr>
        <p:spPr>
          <a:xfrm>
            <a:off x="879352" y="624427"/>
            <a:ext cx="109772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sz="4800" b="1" dirty="0">
                <a:solidFill>
                  <a:schemeClr val="bg1">
                    <a:lumMod val="85000"/>
                  </a:schemeClr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โปรแกรม </a:t>
            </a:r>
            <a:r>
              <a:rPr lang="en-US" sz="4800" b="1" dirty="0">
                <a:solidFill>
                  <a:schemeClr val="bg1">
                    <a:lumMod val="85000"/>
                  </a:schemeClr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(Tool and Editor) </a:t>
            </a:r>
            <a:r>
              <a:rPr lang="th-TH" sz="4800" b="1" dirty="0">
                <a:solidFill>
                  <a:schemeClr val="bg1">
                    <a:lumMod val="85000"/>
                  </a:schemeClr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ที่ใช้อบรม</a:t>
            </a:r>
            <a:endParaRPr lang="en-US" sz="4800" b="1" dirty="0">
              <a:solidFill>
                <a:schemeClr val="bg1">
                  <a:lumMod val="85000"/>
                </a:schemeClr>
              </a:solidFill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DDE33-3939-49CA-8A23-70D65EEBFAE5}"/>
              </a:ext>
            </a:extLst>
          </p:cNvPr>
          <p:cNvSpPr txBox="1"/>
          <p:nvPr/>
        </p:nvSpPr>
        <p:spPr>
          <a:xfrm>
            <a:off x="879352" y="1709544"/>
            <a:ext cx="104095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6088" indent="-446088"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.NET 8 SDK</a:t>
            </a:r>
          </a:p>
          <a:p>
            <a:pPr marL="446088" indent="-446088">
              <a:buFontTx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Visual Studio Code</a:t>
            </a:r>
            <a:endParaRPr lang="th-TH" sz="36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IBM Plex Sans Thai" panose="020B0503050203000203" pitchFamily="34" charset="-34"/>
            </a:endParaRPr>
          </a:p>
          <a:p>
            <a:pPr marL="446088" indent="-446088">
              <a:buFontTx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Node.JS 18.x</a:t>
            </a:r>
          </a:p>
          <a:p>
            <a:pPr marL="446088" indent="-446088">
              <a:buFontTx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PostgreSQL 15.x</a:t>
            </a:r>
          </a:p>
          <a:p>
            <a:pPr marL="446088" indent="-446088">
              <a:buFontTx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</a:t>
            </a:r>
          </a:p>
          <a:p>
            <a:pPr marL="446088" indent="-446088">
              <a:buFontTx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FE6B5E-4496-7EA8-1D19-F5E9DE1AA30B}"/>
              </a:ext>
            </a:extLst>
          </p:cNvPr>
          <p:cNvGrpSpPr/>
          <p:nvPr/>
        </p:nvGrpSpPr>
        <p:grpSpPr>
          <a:xfrm>
            <a:off x="6860206" y="4829808"/>
            <a:ext cx="927872" cy="927872"/>
            <a:chOff x="3224378" y="4431739"/>
            <a:chExt cx="1293285" cy="129328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F62A3E7-A77B-F6EF-21C1-01A5E1FF3A50}"/>
                </a:ext>
              </a:extLst>
            </p:cNvPr>
            <p:cNvSpPr/>
            <p:nvPr/>
          </p:nvSpPr>
          <p:spPr>
            <a:xfrm>
              <a:off x="3224378" y="4431739"/>
              <a:ext cx="1293285" cy="12932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C819A07-FE92-6D3C-05F9-10528A890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0515" y="4684351"/>
              <a:ext cx="1001009" cy="879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B0B166-6AEB-982A-C4F0-CCD320296E76}"/>
              </a:ext>
            </a:extLst>
          </p:cNvPr>
          <p:cNvGrpSpPr/>
          <p:nvPr/>
        </p:nvGrpSpPr>
        <p:grpSpPr>
          <a:xfrm>
            <a:off x="8095125" y="4854156"/>
            <a:ext cx="927872" cy="927872"/>
            <a:chOff x="7854089" y="4431739"/>
            <a:chExt cx="1293285" cy="129328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4CE95B-F175-6AC7-201F-EAEB4614C544}"/>
                </a:ext>
              </a:extLst>
            </p:cNvPr>
            <p:cNvSpPr/>
            <p:nvPr/>
          </p:nvSpPr>
          <p:spPr>
            <a:xfrm>
              <a:off x="7854089" y="4431739"/>
              <a:ext cx="1293285" cy="12932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2" descr="Press and Media Resources - Docker">
              <a:extLst>
                <a:ext uri="{FF2B5EF4-FFF2-40B4-BE49-F238E27FC236}">
                  <a16:creationId xmlns:a16="http://schemas.microsoft.com/office/drawing/2014/main" id="{24217639-8AA2-CAF5-FBA3-CD45C9877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5447" y="4739439"/>
              <a:ext cx="805837" cy="689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15235DD-8446-71CD-34AB-48C73B315A2E}"/>
              </a:ext>
            </a:extLst>
          </p:cNvPr>
          <p:cNvGrpSpPr/>
          <p:nvPr/>
        </p:nvGrpSpPr>
        <p:grpSpPr>
          <a:xfrm>
            <a:off x="4454931" y="4854156"/>
            <a:ext cx="927872" cy="927872"/>
            <a:chOff x="4768201" y="4459607"/>
            <a:chExt cx="1293285" cy="129328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07A7ABE-01CC-F442-07DE-780A545929DC}"/>
                </a:ext>
              </a:extLst>
            </p:cNvPr>
            <p:cNvSpPr/>
            <p:nvPr/>
          </p:nvSpPr>
          <p:spPr>
            <a:xfrm>
              <a:off x="4768201" y="4459607"/>
              <a:ext cx="1293285" cy="12932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F078D79-CE91-7F6F-C365-7E563FE84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0554" y="4782838"/>
              <a:ext cx="646821" cy="646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E3B417-0D8B-76C1-ECDC-80BEE983FF97}"/>
              </a:ext>
            </a:extLst>
          </p:cNvPr>
          <p:cNvGrpSpPr/>
          <p:nvPr/>
        </p:nvGrpSpPr>
        <p:grpSpPr>
          <a:xfrm>
            <a:off x="5632064" y="4829808"/>
            <a:ext cx="927872" cy="927872"/>
            <a:chOff x="6312024" y="4434115"/>
            <a:chExt cx="1293285" cy="129328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D60AB68-7AA3-4FFF-0590-CA08978AD7FB}"/>
                </a:ext>
              </a:extLst>
            </p:cNvPr>
            <p:cNvSpPr/>
            <p:nvPr/>
          </p:nvSpPr>
          <p:spPr>
            <a:xfrm>
              <a:off x="6312024" y="4434115"/>
              <a:ext cx="1293285" cy="12932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E675BC8-3032-4A04-9370-642853B7F1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167" y="4817537"/>
              <a:ext cx="1050002" cy="64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ABA0FF-BB32-A19B-E5E7-C8BB3AF96BCB}"/>
              </a:ext>
            </a:extLst>
          </p:cNvPr>
          <p:cNvGrpSpPr/>
          <p:nvPr/>
        </p:nvGrpSpPr>
        <p:grpSpPr>
          <a:xfrm>
            <a:off x="3277799" y="4854157"/>
            <a:ext cx="927872" cy="927872"/>
            <a:chOff x="3016442" y="4820415"/>
            <a:chExt cx="927872" cy="92787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666666-B88B-AA2F-7ADB-53B160158CBE}"/>
                </a:ext>
              </a:extLst>
            </p:cNvPr>
            <p:cNvSpPr/>
            <p:nvPr/>
          </p:nvSpPr>
          <p:spPr>
            <a:xfrm>
              <a:off x="3016442" y="4820415"/>
              <a:ext cx="927872" cy="9278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7165CA3-6869-D5D1-C34E-F38A37F620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42" t="34722" r="36179" b="25695"/>
            <a:stretch/>
          </p:blipFill>
          <p:spPr bwMode="auto">
            <a:xfrm>
              <a:off x="3203606" y="5022606"/>
              <a:ext cx="561504" cy="528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082D49-B517-8D9F-4BBD-11C50D544BE5}"/>
              </a:ext>
            </a:extLst>
          </p:cNvPr>
          <p:cNvGrpSpPr/>
          <p:nvPr/>
        </p:nvGrpSpPr>
        <p:grpSpPr>
          <a:xfrm>
            <a:off x="9265691" y="4872329"/>
            <a:ext cx="927872" cy="927872"/>
            <a:chOff x="10387960" y="4787784"/>
            <a:chExt cx="927872" cy="92787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5C7000C-ECBD-78B1-2616-11C688C7F952}"/>
                </a:ext>
              </a:extLst>
            </p:cNvPr>
            <p:cNvSpPr/>
            <p:nvPr/>
          </p:nvSpPr>
          <p:spPr>
            <a:xfrm>
              <a:off x="10387960" y="4787784"/>
              <a:ext cx="927872" cy="9278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73F4CEA-F52D-3A71-59F1-39E709800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6447" y="4942937"/>
              <a:ext cx="687036" cy="687036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6E2297-5CA0-9526-A8FB-779112926897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5E749E4F-910F-5B69-E042-3D23FF1A9BA1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2054D6-00DF-D8B6-CEB4-CC11CCE75C1D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85286D2-0AD0-AA99-BB38-4DCD8C885CC3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453458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B3DE2A-0496-7B06-A486-DAAB72C10E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8"/>
            <a:ext cx="12192000" cy="6862367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ACAF7-D783-48D0-B8F8-236DAA15E187}"/>
              </a:ext>
            </a:extLst>
          </p:cNvPr>
          <p:cNvSpPr txBox="1"/>
          <p:nvPr/>
        </p:nvSpPr>
        <p:spPr>
          <a:xfrm>
            <a:off x="-16755" y="222763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spcAft>
                <a:spcPts val="1000"/>
              </a:spcAft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&lt;&lt; TL;DR </a:t>
            </a:r>
            <a:r>
              <a:rPr lang="th-TH" sz="3200" dirty="0">
                <a:solidFill>
                  <a:schemeClr val="bg1">
                    <a:lumMod val="85000"/>
                  </a:schemeClr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ถ้าคิดว่ามันยาวไปไม่อยากอ่าน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!</a:t>
            </a:r>
            <a:r>
              <a:rPr lang="th-TH" sz="3200" dirty="0">
                <a:solidFill>
                  <a:schemeClr val="bg1">
                    <a:lumMod val="85000"/>
                  </a:schemeClr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 จบที่หน้านี้เลย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 &gt;&gt;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FE6B5E-4496-7EA8-1D19-F5E9DE1AA30B}"/>
              </a:ext>
            </a:extLst>
          </p:cNvPr>
          <p:cNvGrpSpPr/>
          <p:nvPr/>
        </p:nvGrpSpPr>
        <p:grpSpPr>
          <a:xfrm>
            <a:off x="605290" y="2996255"/>
            <a:ext cx="681214" cy="681214"/>
            <a:chOff x="3224378" y="4431739"/>
            <a:chExt cx="1293285" cy="129328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F62A3E7-A77B-F6EF-21C1-01A5E1FF3A50}"/>
                </a:ext>
              </a:extLst>
            </p:cNvPr>
            <p:cNvSpPr/>
            <p:nvPr/>
          </p:nvSpPr>
          <p:spPr>
            <a:xfrm>
              <a:off x="3224378" y="4431739"/>
              <a:ext cx="1293285" cy="12932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C819A07-FE92-6D3C-05F9-10528A890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0515" y="4684351"/>
              <a:ext cx="1001009" cy="879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B0B166-6AEB-982A-C4F0-CCD320296E76}"/>
              </a:ext>
            </a:extLst>
          </p:cNvPr>
          <p:cNvGrpSpPr/>
          <p:nvPr/>
        </p:nvGrpSpPr>
        <p:grpSpPr>
          <a:xfrm>
            <a:off x="605289" y="3940685"/>
            <a:ext cx="681214" cy="681214"/>
            <a:chOff x="7854089" y="4431739"/>
            <a:chExt cx="1293285" cy="129328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4CE95B-F175-6AC7-201F-EAEB4614C544}"/>
                </a:ext>
              </a:extLst>
            </p:cNvPr>
            <p:cNvSpPr/>
            <p:nvPr/>
          </p:nvSpPr>
          <p:spPr>
            <a:xfrm>
              <a:off x="7854089" y="4431739"/>
              <a:ext cx="1293285" cy="12932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2" descr="Press and Media Resources - Docker">
              <a:extLst>
                <a:ext uri="{FF2B5EF4-FFF2-40B4-BE49-F238E27FC236}">
                  <a16:creationId xmlns:a16="http://schemas.microsoft.com/office/drawing/2014/main" id="{24217639-8AA2-CAF5-FBA3-CD45C9877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5447" y="4739439"/>
              <a:ext cx="805837" cy="689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15235DD-8446-71CD-34AB-48C73B315A2E}"/>
              </a:ext>
            </a:extLst>
          </p:cNvPr>
          <p:cNvGrpSpPr/>
          <p:nvPr/>
        </p:nvGrpSpPr>
        <p:grpSpPr>
          <a:xfrm>
            <a:off x="608618" y="5680148"/>
            <a:ext cx="681214" cy="681214"/>
            <a:chOff x="4768201" y="4459607"/>
            <a:chExt cx="1293285" cy="129328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07A7ABE-01CC-F442-07DE-780A545929DC}"/>
                </a:ext>
              </a:extLst>
            </p:cNvPr>
            <p:cNvSpPr/>
            <p:nvPr/>
          </p:nvSpPr>
          <p:spPr>
            <a:xfrm>
              <a:off x="4768201" y="4459607"/>
              <a:ext cx="1293285" cy="12932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F078D79-CE91-7F6F-C365-7E563FE84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0554" y="4782838"/>
              <a:ext cx="646821" cy="646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E3B417-0D8B-76C1-ECDC-80BEE983FF97}"/>
              </a:ext>
            </a:extLst>
          </p:cNvPr>
          <p:cNvGrpSpPr/>
          <p:nvPr/>
        </p:nvGrpSpPr>
        <p:grpSpPr>
          <a:xfrm>
            <a:off x="593155" y="2091901"/>
            <a:ext cx="681214" cy="681214"/>
            <a:chOff x="6312024" y="4434115"/>
            <a:chExt cx="1293285" cy="129328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D60AB68-7AA3-4FFF-0590-CA08978AD7FB}"/>
                </a:ext>
              </a:extLst>
            </p:cNvPr>
            <p:cNvSpPr/>
            <p:nvPr/>
          </p:nvSpPr>
          <p:spPr>
            <a:xfrm>
              <a:off x="6312024" y="4434115"/>
              <a:ext cx="1293285" cy="12932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E675BC8-3032-4A04-9370-642853B7F1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167" y="4817537"/>
              <a:ext cx="1050002" cy="64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ABA0FF-BB32-A19B-E5E7-C8BB3AF96BCB}"/>
              </a:ext>
            </a:extLst>
          </p:cNvPr>
          <p:cNvGrpSpPr/>
          <p:nvPr/>
        </p:nvGrpSpPr>
        <p:grpSpPr>
          <a:xfrm>
            <a:off x="621439" y="1052736"/>
            <a:ext cx="681214" cy="681214"/>
            <a:chOff x="3016442" y="4820415"/>
            <a:chExt cx="927872" cy="92787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666666-B88B-AA2F-7ADB-53B160158CBE}"/>
                </a:ext>
              </a:extLst>
            </p:cNvPr>
            <p:cNvSpPr/>
            <p:nvPr/>
          </p:nvSpPr>
          <p:spPr>
            <a:xfrm>
              <a:off x="3016442" y="4820415"/>
              <a:ext cx="927872" cy="9278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7165CA3-6869-D5D1-C34E-F38A37F620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42" t="34722" r="36179" b="25695"/>
            <a:stretch/>
          </p:blipFill>
          <p:spPr bwMode="auto">
            <a:xfrm>
              <a:off x="3203606" y="5022606"/>
              <a:ext cx="561504" cy="528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082D49-B517-8D9F-4BBD-11C50D544BE5}"/>
              </a:ext>
            </a:extLst>
          </p:cNvPr>
          <p:cNvGrpSpPr/>
          <p:nvPr/>
        </p:nvGrpSpPr>
        <p:grpSpPr>
          <a:xfrm>
            <a:off x="609765" y="4845039"/>
            <a:ext cx="681214" cy="681214"/>
            <a:chOff x="10387960" y="4787784"/>
            <a:chExt cx="927872" cy="92787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5C7000C-ECBD-78B1-2616-11C688C7F952}"/>
                </a:ext>
              </a:extLst>
            </p:cNvPr>
            <p:cNvSpPr/>
            <p:nvPr/>
          </p:nvSpPr>
          <p:spPr>
            <a:xfrm>
              <a:off x="10387960" y="4787784"/>
              <a:ext cx="927872" cy="9278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73F4CEA-F52D-3A71-59F1-39E709800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6447" y="4942937"/>
              <a:ext cx="687036" cy="687036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A9354E-B3AB-20A6-6E92-CCF788A6B62E}"/>
              </a:ext>
            </a:extLst>
          </p:cNvPr>
          <p:cNvSpPr txBox="1"/>
          <p:nvPr/>
        </p:nvSpPr>
        <p:spPr>
          <a:xfrm>
            <a:off x="1507750" y="1201178"/>
            <a:ext cx="3498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sz="2400" dirty="0">
                <a:solidFill>
                  <a:schemeClr val="bg1">
                    <a:lumMod val="85000"/>
                  </a:schemeClr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ใช้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.NET 8 </a:t>
            </a:r>
            <a:r>
              <a:rPr lang="th-TH" sz="2400" dirty="0">
                <a:solidFill>
                  <a:schemeClr val="bg1">
                    <a:lumMod val="85000"/>
                  </a:schemeClr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ขึ้นไปเท่าน</a:t>
            </a:r>
            <a:r>
              <a:rPr lang="th-TH" sz="24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ั้น</a:t>
            </a:r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0D55D7-8CCF-33C5-7608-F9FC15334554}"/>
              </a:ext>
            </a:extLst>
          </p:cNvPr>
          <p:cNvSpPr/>
          <p:nvPr/>
        </p:nvSpPr>
        <p:spPr>
          <a:xfrm>
            <a:off x="5274123" y="1136800"/>
            <a:ext cx="2952328" cy="5232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dotnet --version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34DA808-21CA-81C9-B959-AD948F022B03}"/>
              </a:ext>
            </a:extLst>
          </p:cNvPr>
          <p:cNvSpPr/>
          <p:nvPr/>
        </p:nvSpPr>
        <p:spPr>
          <a:xfrm>
            <a:off x="8760295" y="1136800"/>
            <a:ext cx="2810265" cy="5232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</a:rPr>
              <a:t>8.0.100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F21F93-B2AA-2055-575D-2DC4F6C7F1A1}"/>
              </a:ext>
            </a:extLst>
          </p:cNvPr>
          <p:cNvSpPr txBox="1"/>
          <p:nvPr/>
        </p:nvSpPr>
        <p:spPr>
          <a:xfrm>
            <a:off x="5277205" y="764704"/>
            <a:ext cx="1492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sz="1800" dirty="0">
                <a:solidFill>
                  <a:schemeClr val="bg1">
                    <a:lumMod val="85000"/>
                  </a:schemeClr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คำสั่งทดสอบ</a:t>
            </a:r>
            <a:endParaRPr lang="en-US" sz="1800" dirty="0">
              <a:solidFill>
                <a:schemeClr val="bg1">
                  <a:lumMod val="85000"/>
                </a:schemeClr>
              </a:solidFill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F365D5-2194-D2BC-AD6E-4AEF2AF57C9F}"/>
              </a:ext>
            </a:extLst>
          </p:cNvPr>
          <p:cNvSpPr txBox="1"/>
          <p:nvPr/>
        </p:nvSpPr>
        <p:spPr>
          <a:xfrm>
            <a:off x="8761280" y="764704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sz="1800" dirty="0">
                <a:solidFill>
                  <a:schemeClr val="bg1">
                    <a:lumMod val="85000"/>
                  </a:schemeClr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ตัวอย่างที่ได้ (เครื่องผู้สอน)</a:t>
            </a:r>
            <a:endParaRPr lang="en-US" sz="1800" dirty="0">
              <a:solidFill>
                <a:schemeClr val="bg1">
                  <a:lumMod val="85000"/>
                </a:schemeClr>
              </a:solidFill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C43357-9653-910B-674F-4467BAFBCC8F}"/>
              </a:ext>
            </a:extLst>
          </p:cNvPr>
          <p:cNvSpPr txBox="1"/>
          <p:nvPr/>
        </p:nvSpPr>
        <p:spPr>
          <a:xfrm>
            <a:off x="1488009" y="5826601"/>
            <a:ext cx="10062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sz="24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ใช้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VS Code </a:t>
            </a:r>
            <a:r>
              <a:rPr lang="th-TH" sz="24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ในการเขียนทั้งหมด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 </a:t>
            </a:r>
            <a:r>
              <a:rPr lang="th-TH" sz="24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ดาวน์โหลดได้จาก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code.visualstudio.com</a:t>
            </a:r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C778AD-659A-530A-41D1-C7677445BE32}"/>
              </a:ext>
            </a:extLst>
          </p:cNvPr>
          <p:cNvSpPr txBox="1"/>
          <p:nvPr/>
        </p:nvSpPr>
        <p:spPr>
          <a:xfrm>
            <a:off x="1516594" y="2059739"/>
            <a:ext cx="3498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sz="24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ใช้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NodeJS 18.17 </a:t>
            </a:r>
            <a:r>
              <a:rPr lang="th-TH" sz="24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ขึ้นไป</a:t>
            </a:r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B4DA212-A318-BF6D-029B-1A55BE35848A}"/>
              </a:ext>
            </a:extLst>
          </p:cNvPr>
          <p:cNvSpPr/>
          <p:nvPr/>
        </p:nvSpPr>
        <p:spPr>
          <a:xfrm>
            <a:off x="5281702" y="2108682"/>
            <a:ext cx="2952328" cy="5232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node -v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3771C6-01E0-72DE-F150-00A21E8EC08C}"/>
              </a:ext>
            </a:extLst>
          </p:cNvPr>
          <p:cNvSpPr/>
          <p:nvPr/>
        </p:nvSpPr>
        <p:spPr>
          <a:xfrm>
            <a:off x="8767874" y="2120939"/>
            <a:ext cx="2810265" cy="5232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</a:rPr>
              <a:t>20.1.0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9FC9D8-F7FA-BA96-E0DB-80F75721FF8C}"/>
              </a:ext>
            </a:extLst>
          </p:cNvPr>
          <p:cNvSpPr txBox="1"/>
          <p:nvPr/>
        </p:nvSpPr>
        <p:spPr>
          <a:xfrm>
            <a:off x="1507750" y="3101749"/>
            <a:ext cx="3498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sz="24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ใช้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PostgreSQL 15 </a:t>
            </a:r>
            <a:r>
              <a:rPr lang="th-TH" sz="24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ขึ้นไป</a:t>
            </a:r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2279D6F-E171-426E-98ED-A0EC4F79939B}"/>
              </a:ext>
            </a:extLst>
          </p:cNvPr>
          <p:cNvSpPr/>
          <p:nvPr/>
        </p:nvSpPr>
        <p:spPr>
          <a:xfrm>
            <a:off x="5274123" y="3010495"/>
            <a:ext cx="2952328" cy="5232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psql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--version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94C0FA9-2CC8-A853-D787-EF2C0EA0D448}"/>
              </a:ext>
            </a:extLst>
          </p:cNvPr>
          <p:cNvSpPr/>
          <p:nvPr/>
        </p:nvSpPr>
        <p:spPr>
          <a:xfrm>
            <a:off x="8760295" y="3022752"/>
            <a:ext cx="2810265" cy="5232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latin typeface="Fira Code" panose="020B0809050000020004" pitchFamily="49" charset="0"/>
                <a:ea typeface="Fira Code" panose="020B0809050000020004" pitchFamily="49" charset="0"/>
              </a:rPr>
              <a:t>psql</a:t>
            </a:r>
            <a: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</a:rPr>
              <a:t> (PostgreSQL) 15.4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CE033B-3929-5BD1-B147-EBB1CA47A4E3}"/>
              </a:ext>
            </a:extLst>
          </p:cNvPr>
          <p:cNvSpPr txBox="1"/>
          <p:nvPr/>
        </p:nvSpPr>
        <p:spPr>
          <a:xfrm>
            <a:off x="1507750" y="4068052"/>
            <a:ext cx="3498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sz="24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ใช้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Docker Desktop </a:t>
            </a:r>
            <a:r>
              <a:rPr lang="th-TH" sz="24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ล่าสุด</a:t>
            </a:r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A272F21-2196-92C5-E275-1801F46322A2}"/>
              </a:ext>
            </a:extLst>
          </p:cNvPr>
          <p:cNvSpPr/>
          <p:nvPr/>
        </p:nvSpPr>
        <p:spPr>
          <a:xfrm>
            <a:off x="5274123" y="3976798"/>
            <a:ext cx="2952328" cy="5232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docker --version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712D37B-5C6C-1C8E-E184-5ABE6DA736A1}"/>
              </a:ext>
            </a:extLst>
          </p:cNvPr>
          <p:cNvSpPr/>
          <p:nvPr/>
        </p:nvSpPr>
        <p:spPr>
          <a:xfrm>
            <a:off x="8760295" y="3989055"/>
            <a:ext cx="2810265" cy="5232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</a:rPr>
              <a:t>Docker version 24.0.6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B95772-E78F-6139-5D82-0B72D10A2A03}"/>
              </a:ext>
            </a:extLst>
          </p:cNvPr>
          <p:cNvSpPr txBox="1"/>
          <p:nvPr/>
        </p:nvSpPr>
        <p:spPr>
          <a:xfrm>
            <a:off x="1498260" y="4998949"/>
            <a:ext cx="3498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sz="24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ใช้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Git </a:t>
            </a:r>
            <a:r>
              <a:rPr lang="th-TH" sz="24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ล่าสุดได้เลย</a:t>
            </a:r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B3367DA-FEFD-8F76-C756-AFB139560AD7}"/>
              </a:ext>
            </a:extLst>
          </p:cNvPr>
          <p:cNvSpPr/>
          <p:nvPr/>
        </p:nvSpPr>
        <p:spPr>
          <a:xfrm>
            <a:off x="5262108" y="4924951"/>
            <a:ext cx="2952328" cy="5232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git version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820CA97-0889-73BC-E544-F8606DE11089}"/>
              </a:ext>
            </a:extLst>
          </p:cNvPr>
          <p:cNvSpPr/>
          <p:nvPr/>
        </p:nvSpPr>
        <p:spPr>
          <a:xfrm>
            <a:off x="8748280" y="4937208"/>
            <a:ext cx="2810265" cy="5232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</a:rPr>
              <a:t>git version 2.33.1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D67BA8-BA93-F999-BB13-03412971546B}"/>
              </a:ext>
            </a:extLst>
          </p:cNvPr>
          <p:cNvSpPr txBox="1"/>
          <p:nvPr/>
        </p:nvSpPr>
        <p:spPr>
          <a:xfrm>
            <a:off x="1541291" y="2452145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sz="1800" dirty="0">
                <a:solidFill>
                  <a:schemeClr val="bg1">
                    <a:lumMod val="85000"/>
                  </a:schemeClr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(เครื่องผู้สอนใช้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V.20.1.0</a:t>
            </a:r>
            <a:r>
              <a:rPr lang="th-TH" sz="1800" dirty="0">
                <a:solidFill>
                  <a:schemeClr val="bg1">
                    <a:lumMod val="85000"/>
                  </a:schemeClr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)</a:t>
            </a:r>
            <a:endParaRPr lang="en-US" sz="1800" dirty="0">
              <a:solidFill>
                <a:schemeClr val="bg1">
                  <a:lumMod val="85000"/>
                </a:schemeClr>
              </a:solidFill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04B731-58D6-8B3D-EADF-87DA23C56C5F}"/>
              </a:ext>
            </a:extLst>
          </p:cNvPr>
          <p:cNvSpPr txBox="1"/>
          <p:nvPr/>
        </p:nvSpPr>
        <p:spPr>
          <a:xfrm>
            <a:off x="1508559" y="155539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sz="1800" dirty="0">
                <a:solidFill>
                  <a:schemeClr val="bg1">
                    <a:lumMod val="85000"/>
                  </a:schemeClr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(เครื่องผู้สอนใช้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V.8.0.10)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EA9387-1F8A-9685-DC34-2E614F42CEEE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57" name="Freeform 32">
              <a:extLst>
                <a:ext uri="{FF2B5EF4-FFF2-40B4-BE49-F238E27FC236}">
                  <a16:creationId xmlns:a16="http://schemas.microsoft.com/office/drawing/2014/main" id="{B6605778-8FFB-63DB-F65C-C80DE74B05E0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FCF3690-194E-BAD9-7E36-B8308B4A4FF7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9240F46-46CB-8D1E-5E2C-A21DFB17D270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2003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A9A840-D582-5800-9798-3638EF1C08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18A8EB-F6ED-A826-F946-F82769368854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F5E0097D-3BA7-5146-8C13-E25A64C14ADA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EB106F-8644-F46D-871D-D35038BB8724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24F4A0-2D3A-57A9-86F1-ACE3EFD3D721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5" name="ชื่อเรื่องรอง 2"/>
          <p:cNvSpPr txBox="1">
            <a:spLocks/>
          </p:cNvSpPr>
          <p:nvPr/>
        </p:nvSpPr>
        <p:spPr>
          <a:xfrm>
            <a:off x="987864" y="3697249"/>
            <a:ext cx="3283923" cy="556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r>
              <a:rPr lang="th-TH" sz="28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อ.สามิตร โกยม</a:t>
            </a:r>
            <a:endParaRPr lang="en-US" b="1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7864" y="4530606"/>
            <a:ext cx="4248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มหาวิทยาลัยเทคโนโลยีพระจอมเกล้าพระนครเหนือ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7864" y="4226988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ปริญญาโทคณะเทคโนโลยีสารสนเทศ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ACD7E4-1474-45AD-B2B2-5F6D69FBCC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64" y="2465613"/>
            <a:ext cx="1075345" cy="1075345"/>
          </a:xfrm>
          <a:prstGeom prst="rect">
            <a:avLst/>
          </a:prstGeom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0B4CECE-A32A-4C89-9BF4-C865326F3E58}"/>
              </a:ext>
            </a:extLst>
          </p:cNvPr>
          <p:cNvSpPr/>
          <p:nvPr/>
        </p:nvSpPr>
        <p:spPr>
          <a:xfrm rot="5400000">
            <a:off x="5839632" y="1002352"/>
            <a:ext cx="220146" cy="9613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  <a:latin typeface="Poppins" panose="00000500000000000000" pitchFamily="2" charset="0"/>
            </a:endParaRPr>
          </a:p>
        </p:txBody>
      </p:sp>
      <p:sp>
        <p:nvSpPr>
          <p:cNvPr id="10" name="ชื่อเรื่องรอง 2">
            <a:extLst>
              <a:ext uri="{FF2B5EF4-FFF2-40B4-BE49-F238E27FC236}">
                <a16:creationId xmlns:a16="http://schemas.microsoft.com/office/drawing/2014/main" id="{F01F5122-C654-406E-A95D-10F93D319EB0}"/>
              </a:ext>
            </a:extLst>
          </p:cNvPr>
          <p:cNvSpPr txBox="1">
            <a:spLocks/>
          </p:cNvSpPr>
          <p:nvPr/>
        </p:nvSpPr>
        <p:spPr>
          <a:xfrm>
            <a:off x="6095999" y="760369"/>
            <a:ext cx="2659675" cy="476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4C903-B608-4D85-AE27-5133F1587EDB}"/>
              </a:ext>
            </a:extLst>
          </p:cNvPr>
          <p:cNvSpPr txBox="1"/>
          <p:nvPr/>
        </p:nvSpPr>
        <p:spPr>
          <a:xfrm>
            <a:off x="6095999" y="1246745"/>
            <a:ext cx="5630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Angular, React, </a:t>
            </a:r>
            <a:r>
              <a:rPr lang="en-US" sz="18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NextJS</a:t>
            </a:r>
            <a:r>
              <a:rPr lang="en-U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VueJS</a:t>
            </a:r>
            <a:r>
              <a:rPr lang="en-U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Bootstrap, </a:t>
            </a:r>
            <a:r>
              <a:rPr lang="en-US" sz="18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TailwindCSS</a:t>
            </a:r>
            <a:endParaRPr lang="th-TH" sz="1800" dirty="0">
              <a:solidFill>
                <a:schemeClr val="bg1"/>
              </a:solidFill>
              <a:latin typeface="Poppins" panose="00000500000000000000" pitchFamily="2" charset="0"/>
              <a:cs typeface="Sukhumvit Set" panose="02000506000000020004" pitchFamily="2" charset="-34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95DC797-7EE2-4E2B-9268-C3BB8B1C20B6}"/>
              </a:ext>
            </a:extLst>
          </p:cNvPr>
          <p:cNvSpPr/>
          <p:nvPr/>
        </p:nvSpPr>
        <p:spPr>
          <a:xfrm rot="5400000">
            <a:off x="5839632" y="2185983"/>
            <a:ext cx="220146" cy="9613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  <a:latin typeface="Poppins" panose="00000500000000000000" pitchFamily="2" charset="0"/>
            </a:endParaRPr>
          </a:p>
        </p:txBody>
      </p:sp>
      <p:sp>
        <p:nvSpPr>
          <p:cNvPr id="13" name="ชื่อเรื่องรอง 2">
            <a:extLst>
              <a:ext uri="{FF2B5EF4-FFF2-40B4-BE49-F238E27FC236}">
                <a16:creationId xmlns:a16="http://schemas.microsoft.com/office/drawing/2014/main" id="{BE4D4B1C-C8FF-4487-9CE1-F2BBEC4630F3}"/>
              </a:ext>
            </a:extLst>
          </p:cNvPr>
          <p:cNvSpPr txBox="1">
            <a:spLocks/>
          </p:cNvSpPr>
          <p:nvPr/>
        </p:nvSpPr>
        <p:spPr>
          <a:xfrm>
            <a:off x="6095999" y="1944000"/>
            <a:ext cx="2659675" cy="476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A6436E-CD2A-4C47-9FB2-1D10D80608C8}"/>
              </a:ext>
            </a:extLst>
          </p:cNvPr>
          <p:cNvSpPr txBox="1"/>
          <p:nvPr/>
        </p:nvSpPr>
        <p:spPr>
          <a:xfrm>
            <a:off x="6096000" y="2430376"/>
            <a:ext cx="438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PHP, Python, Java, NodeJS, ASP.net</a:t>
            </a:r>
            <a:endParaRPr lang="th-TH" sz="1800" dirty="0">
              <a:solidFill>
                <a:schemeClr val="bg1"/>
              </a:solidFill>
              <a:latin typeface="Poppins" panose="00000500000000000000" pitchFamily="2" charset="0"/>
              <a:cs typeface="Sukhumvit Set" panose="02000506000000020004" pitchFamily="2" charset="-34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5E7ADDB-B266-4021-9F33-4FAA0D3265D7}"/>
              </a:ext>
            </a:extLst>
          </p:cNvPr>
          <p:cNvSpPr/>
          <p:nvPr/>
        </p:nvSpPr>
        <p:spPr>
          <a:xfrm rot="5400000">
            <a:off x="5839632" y="3112594"/>
            <a:ext cx="220146" cy="9613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  <a:latin typeface="Poppins" panose="00000500000000000000" pitchFamily="2" charset="0"/>
            </a:endParaRPr>
          </a:p>
        </p:txBody>
      </p:sp>
      <p:sp>
        <p:nvSpPr>
          <p:cNvPr id="16" name="ชื่อเรื่องรอง 2">
            <a:extLst>
              <a:ext uri="{FF2B5EF4-FFF2-40B4-BE49-F238E27FC236}">
                <a16:creationId xmlns:a16="http://schemas.microsoft.com/office/drawing/2014/main" id="{4670D6A2-87AD-446A-9AFD-606FE5B5E293}"/>
              </a:ext>
            </a:extLst>
          </p:cNvPr>
          <p:cNvSpPr txBox="1">
            <a:spLocks/>
          </p:cNvSpPr>
          <p:nvPr/>
        </p:nvSpPr>
        <p:spPr>
          <a:xfrm>
            <a:off x="6095999" y="2870611"/>
            <a:ext cx="2659675" cy="476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8C2326-E88B-4762-8AA0-450AD54625A5}"/>
              </a:ext>
            </a:extLst>
          </p:cNvPr>
          <p:cNvSpPr txBox="1"/>
          <p:nvPr/>
        </p:nvSpPr>
        <p:spPr>
          <a:xfrm>
            <a:off x="6095999" y="3356987"/>
            <a:ext cx="545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MySQL, PostgreSQL, MS SQL Server, MongoDB</a:t>
            </a:r>
            <a:endParaRPr lang="th-TH" sz="1800" dirty="0">
              <a:solidFill>
                <a:schemeClr val="bg1"/>
              </a:solidFill>
              <a:latin typeface="Poppins" panose="00000500000000000000" pitchFamily="2" charset="0"/>
              <a:cs typeface="Sukhumvit Set" panose="02000506000000020004" pitchFamily="2" charset="-34"/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04F63530-69E8-4902-B519-E192D3368981}"/>
              </a:ext>
            </a:extLst>
          </p:cNvPr>
          <p:cNvSpPr/>
          <p:nvPr/>
        </p:nvSpPr>
        <p:spPr>
          <a:xfrm rot="5400000">
            <a:off x="5839631" y="4039869"/>
            <a:ext cx="220146" cy="9613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  <a:latin typeface="Poppins" panose="00000500000000000000" pitchFamily="2" charset="0"/>
            </a:endParaRPr>
          </a:p>
        </p:txBody>
      </p:sp>
      <p:sp>
        <p:nvSpPr>
          <p:cNvPr id="19" name="ชื่อเรื่องรอง 2">
            <a:extLst>
              <a:ext uri="{FF2B5EF4-FFF2-40B4-BE49-F238E27FC236}">
                <a16:creationId xmlns:a16="http://schemas.microsoft.com/office/drawing/2014/main" id="{0A1C21DE-BB71-465A-92D7-26C464B03A08}"/>
              </a:ext>
            </a:extLst>
          </p:cNvPr>
          <p:cNvSpPr txBox="1">
            <a:spLocks/>
          </p:cNvSpPr>
          <p:nvPr/>
        </p:nvSpPr>
        <p:spPr>
          <a:xfrm>
            <a:off x="6095998" y="3797886"/>
            <a:ext cx="2659675" cy="476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Mobile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9F0A63-248C-49ED-BCE0-06DEE1D6DE04}"/>
              </a:ext>
            </a:extLst>
          </p:cNvPr>
          <p:cNvSpPr txBox="1"/>
          <p:nvPr/>
        </p:nvSpPr>
        <p:spPr>
          <a:xfrm>
            <a:off x="6095998" y="4310234"/>
            <a:ext cx="5541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Java, Kotlin, Objective C, Swift, Cordova, ionic, Flutter </a:t>
            </a:r>
            <a:endParaRPr lang="th-TH" sz="1800" dirty="0">
              <a:solidFill>
                <a:schemeClr val="bg1"/>
              </a:solidFill>
              <a:latin typeface="Poppins" panose="00000500000000000000" pitchFamily="2" charset="0"/>
              <a:cs typeface="Sukhumvit Set" panose="02000506000000020004" pitchFamily="2" charset="-34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688C0D09-1FC4-48D1-95A9-3F0BAA76B0B6}"/>
              </a:ext>
            </a:extLst>
          </p:cNvPr>
          <p:cNvSpPr/>
          <p:nvPr/>
        </p:nvSpPr>
        <p:spPr>
          <a:xfrm rot="5400000">
            <a:off x="5839631" y="5184206"/>
            <a:ext cx="220146" cy="9613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  <a:latin typeface="Poppins" panose="00000500000000000000" pitchFamily="2" charset="0"/>
            </a:endParaRPr>
          </a:p>
        </p:txBody>
      </p:sp>
      <p:sp>
        <p:nvSpPr>
          <p:cNvPr id="23" name="ชื่อเรื่องรอง 2">
            <a:extLst>
              <a:ext uri="{FF2B5EF4-FFF2-40B4-BE49-F238E27FC236}">
                <a16:creationId xmlns:a16="http://schemas.microsoft.com/office/drawing/2014/main" id="{F80A9760-A169-4CA9-9CD8-626CD4809907}"/>
              </a:ext>
            </a:extLst>
          </p:cNvPr>
          <p:cNvSpPr txBox="1">
            <a:spLocks/>
          </p:cNvSpPr>
          <p:nvPr/>
        </p:nvSpPr>
        <p:spPr>
          <a:xfrm>
            <a:off x="6095998" y="4942223"/>
            <a:ext cx="2659675" cy="476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B80F80-91CB-4CE7-82E6-7D26B33DE04A}"/>
              </a:ext>
            </a:extLst>
          </p:cNvPr>
          <p:cNvSpPr txBox="1"/>
          <p:nvPr/>
        </p:nvSpPr>
        <p:spPr>
          <a:xfrm>
            <a:off x="6095997" y="5428599"/>
            <a:ext cx="535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Git, Github, Gitlab, Docker, Kubernetes</a:t>
            </a:r>
            <a:endParaRPr lang="th-TH" sz="1800" dirty="0">
              <a:solidFill>
                <a:schemeClr val="bg1"/>
              </a:solidFill>
              <a:latin typeface="Poppins" panose="00000500000000000000" pitchFamily="2" charset="0"/>
              <a:cs typeface="Sukhumvit Set" panose="02000506000000020004" pitchFamily="2" charset="-34"/>
            </a:endParaRPr>
          </a:p>
        </p:txBody>
      </p:sp>
      <p:sp>
        <p:nvSpPr>
          <p:cNvPr id="29" name="ชื่อเรื่องรอง 2">
            <a:extLst>
              <a:ext uri="{FF2B5EF4-FFF2-40B4-BE49-F238E27FC236}">
                <a16:creationId xmlns:a16="http://schemas.microsoft.com/office/drawing/2014/main" id="{CDDEBA05-60BE-4ED2-B4D3-1211FCF8374A}"/>
              </a:ext>
            </a:extLst>
          </p:cNvPr>
          <p:cNvSpPr txBox="1">
            <a:spLocks/>
          </p:cNvSpPr>
          <p:nvPr/>
        </p:nvSpPr>
        <p:spPr>
          <a:xfrm>
            <a:off x="987864" y="1801953"/>
            <a:ext cx="1787070" cy="476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r>
              <a:rPr lang="th-TH" sz="3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วิทยากร</a:t>
            </a:r>
            <a:endParaRPr lang="en-US" sz="3200" b="1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440325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95E8A3-870D-0062-7C40-7EECA20C35ED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151198" y="2901570"/>
            <a:ext cx="9448800" cy="888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sz="48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ติดตั้ง </a:t>
            </a:r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.NET 8 SDK</a:t>
            </a:r>
            <a:endParaRPr lang="th-TH" sz="4800" dirty="0">
              <a:solidFill>
                <a:schemeClr val="bg1">
                  <a:lumMod val="85000"/>
                </a:schemeClr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F4F77-47F5-4BFA-BDF9-45C23740B4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561" b="72870" l="24188" r="729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2999" r="25227" b="23819"/>
          <a:stretch/>
        </p:blipFill>
        <p:spPr>
          <a:xfrm>
            <a:off x="5893015" y="3922163"/>
            <a:ext cx="3125588" cy="1746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AFFB2-693C-0C16-8D2F-8B16ADF0E2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558" b="83315" l="0" r="99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3583881"/>
            <a:ext cx="2731926" cy="242321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7C44F83-8EFA-04FC-12FA-4B46A9F8C001}"/>
              </a:ext>
            </a:extLst>
          </p:cNvPr>
          <p:cNvGrpSpPr/>
          <p:nvPr/>
        </p:nvGrpSpPr>
        <p:grpSpPr>
          <a:xfrm>
            <a:off x="5341274" y="1030925"/>
            <a:ext cx="1509452" cy="1509452"/>
            <a:chOff x="3016442" y="4820415"/>
            <a:chExt cx="927872" cy="9278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0CC2D88-ED9C-3D76-7CF9-814D6A17B999}"/>
                </a:ext>
              </a:extLst>
            </p:cNvPr>
            <p:cNvSpPr/>
            <p:nvPr/>
          </p:nvSpPr>
          <p:spPr>
            <a:xfrm>
              <a:off x="3016442" y="4820415"/>
              <a:ext cx="927872" cy="9278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380DDAA-DC7E-B6E0-7FC2-D4D6C1A0DA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42" t="34722" r="36179" b="25695"/>
            <a:stretch/>
          </p:blipFill>
          <p:spPr bwMode="auto">
            <a:xfrm>
              <a:off x="3203606" y="5022606"/>
              <a:ext cx="561504" cy="528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C623A1-FAC7-CD6B-12FC-0A2016498CEC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D4F0E904-5061-D996-93E5-FB9778532D74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F32553-5427-7189-CBCC-4BA64DA3DFF3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7814A7-76FC-71EA-76E1-A997CD2E9883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4895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1176DC-0ECE-82EA-ED35-0D4195E39CD8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BFE85-8E02-26BE-DB01-F7C89855B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800" y="2424661"/>
            <a:ext cx="5710360" cy="2598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C024D1-F24E-45B1-0A98-2726CF31F8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36"/>
          <a:stretch/>
        </p:blipFill>
        <p:spPr>
          <a:xfrm>
            <a:off x="448090" y="2424662"/>
            <a:ext cx="5618277" cy="257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9ACAF7-D783-48D0-B8F8-236DAA15E187}"/>
              </a:ext>
            </a:extLst>
          </p:cNvPr>
          <p:cNvSpPr txBox="1"/>
          <p:nvPr/>
        </p:nvSpPr>
        <p:spPr>
          <a:xfrm>
            <a:off x="-38100" y="877133"/>
            <a:ext cx="12230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spcAft>
                <a:spcPts val="1000"/>
              </a:spcAft>
            </a:pPr>
            <a:r>
              <a:rPr lang="th-TH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ตรวจเช็คดูก่อนว่ามีการติดตั้ง </a:t>
            </a:r>
            <a:r>
              <a:rPr lang="en-US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.NET SDK </a:t>
            </a:r>
            <a:r>
              <a:rPr lang="th-TH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ไว้หรือยัง</a:t>
            </a:r>
          </a:p>
        </p:txBody>
      </p:sp>
      <p:pic>
        <p:nvPicPr>
          <p:cNvPr id="15" name="Graphic 30" descr="Arrow Slight curve">
            <a:extLst>
              <a:ext uri="{FF2B5EF4-FFF2-40B4-BE49-F238E27FC236}">
                <a16:creationId xmlns:a16="http://schemas.microsoft.com/office/drawing/2014/main" id="{1C92BD11-AD6E-4DDA-8AE7-6CE31492542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V="1">
            <a:off x="3624383" y="2999062"/>
            <a:ext cx="518795" cy="452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C197CD6-B623-6999-4E72-3E179F91E324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3FBFA8A1-5F4A-624F-A9D4-FA939A9BB6FA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76EF37-BE43-8B1B-20E0-7CB50F0C290C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F68BA5-D8DA-8736-3F6C-DA75B412A34C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16" name="Graphic 30" descr="Arrow Slight curve">
            <a:extLst>
              <a:ext uri="{FF2B5EF4-FFF2-40B4-BE49-F238E27FC236}">
                <a16:creationId xmlns:a16="http://schemas.microsoft.com/office/drawing/2014/main" id="{59671423-70A4-8F6A-1AD6-318C649EB9F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V="1">
            <a:off x="10122465" y="2772998"/>
            <a:ext cx="518795" cy="4521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10D40F-90FC-9C4E-87F1-D4FED89350E6}"/>
              </a:ext>
            </a:extLst>
          </p:cNvPr>
          <p:cNvSpPr txBox="1"/>
          <p:nvPr/>
        </p:nvSpPr>
        <p:spPr>
          <a:xfrm>
            <a:off x="380356" y="1896334"/>
            <a:ext cx="2955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sz="1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ยังไม่ได้ติดตั้ง </a:t>
            </a:r>
            <a:r>
              <a:rPr lang="en-US" sz="18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.net</a:t>
            </a:r>
            <a:r>
              <a:rPr lang="en-US" sz="1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sdk</a:t>
            </a:r>
            <a:endParaRPr lang="th-TH" sz="1800" dirty="0">
              <a:solidFill>
                <a:schemeClr val="bg1"/>
              </a:solidFill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A98D19-B3D6-07F2-59F9-3C981360EBB8}"/>
              </a:ext>
            </a:extLst>
          </p:cNvPr>
          <p:cNvSpPr txBox="1"/>
          <p:nvPr/>
        </p:nvSpPr>
        <p:spPr>
          <a:xfrm>
            <a:off x="6278034" y="1896334"/>
            <a:ext cx="2955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sz="1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ติดตั้ง </a:t>
            </a:r>
            <a:r>
              <a:rPr lang="en-US" sz="18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.net</a:t>
            </a:r>
            <a:r>
              <a:rPr lang="en-US" sz="1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sdk</a:t>
            </a:r>
            <a:r>
              <a:rPr lang="en-US" sz="1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1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แล้ว</a:t>
            </a:r>
            <a:endParaRPr lang="th-TH" sz="1800" dirty="0">
              <a:solidFill>
                <a:schemeClr val="bg1"/>
              </a:solidFill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4312301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6F73FD-73E3-9E41-D960-C55DD2D37365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ACAF7-D783-48D0-B8F8-236DAA15E187}"/>
              </a:ext>
            </a:extLst>
          </p:cNvPr>
          <p:cNvSpPr txBox="1"/>
          <p:nvPr/>
        </p:nvSpPr>
        <p:spPr>
          <a:xfrm>
            <a:off x="971461" y="439566"/>
            <a:ext cx="10260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spcAft>
                <a:spcPts val="1000"/>
              </a:spcAft>
            </a:pPr>
            <a:r>
              <a:rPr lang="th-TH" sz="20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สำรวจเว็บไซต์สำหรับดาวน์โหลด </a:t>
            </a:r>
            <a:r>
              <a:rPr lang="en-US" sz="20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.NET Framework</a:t>
            </a:r>
            <a:endParaRPr lang="th-TH" sz="2000" dirty="0">
              <a:solidFill>
                <a:schemeClr val="bg1"/>
              </a:solidFill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D62D3-66DB-4961-9EE3-EB9CD18B547B}"/>
              </a:ext>
            </a:extLst>
          </p:cNvPr>
          <p:cNvSpPr txBox="1"/>
          <p:nvPr/>
        </p:nvSpPr>
        <p:spPr>
          <a:xfrm>
            <a:off x="0" y="5764911"/>
            <a:ext cx="12192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tabLst>
                <a:tab pos="877570" algn="l"/>
              </a:tabLst>
            </a:pPr>
            <a:r>
              <a:rPr lang="en-US" sz="2000" u="sng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https://dotnet.microsoft.com</a:t>
            </a:r>
            <a:endParaRPr lang="en-US" sz="900" dirty="0">
              <a:solidFill>
                <a:schemeClr val="bg1"/>
              </a:solidFill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69622E-22DD-BEE1-C23A-FECE9505D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03" y="990906"/>
            <a:ext cx="7560793" cy="4657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F3B747E-8A92-D6DC-F788-84826622FFA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3" name="Freeform 32">
              <a:extLst>
                <a:ext uri="{FF2B5EF4-FFF2-40B4-BE49-F238E27FC236}">
                  <a16:creationId xmlns:a16="http://schemas.microsoft.com/office/drawing/2014/main" id="{460BB0BE-5AFE-F906-43C0-016C9527CCC2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E4E3C0-4C61-620D-830F-505DB55A0D4B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9D1433-CD40-8D68-9F20-450C8DD86965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87149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E30DE4-1689-A138-E78D-9577BB72C55A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ACAF7-D783-48D0-B8F8-236DAA15E187}"/>
              </a:ext>
            </a:extLst>
          </p:cNvPr>
          <p:cNvSpPr txBox="1"/>
          <p:nvPr/>
        </p:nvSpPr>
        <p:spPr>
          <a:xfrm>
            <a:off x="0" y="359038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spcAft>
                <a:spcPts val="1000"/>
              </a:spcAft>
            </a:pPr>
            <a:r>
              <a:rPr lang="th-TH" sz="20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สำรวจเว็บไซต์สำหรับดาวน์โหลด </a:t>
            </a:r>
            <a:r>
              <a:rPr lang="en-US" sz="20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.NET Framework</a:t>
            </a:r>
            <a:endParaRPr lang="th-TH" sz="2000" dirty="0">
              <a:solidFill>
                <a:schemeClr val="bg1"/>
              </a:solidFill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D62D3-66DB-4961-9EE3-EB9CD18B547B}"/>
              </a:ext>
            </a:extLst>
          </p:cNvPr>
          <p:cNvSpPr txBox="1"/>
          <p:nvPr/>
        </p:nvSpPr>
        <p:spPr>
          <a:xfrm>
            <a:off x="0" y="5952556"/>
            <a:ext cx="12192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tabLst>
                <a:tab pos="877570" algn="l"/>
              </a:tabLst>
            </a:pPr>
            <a:r>
              <a:rPr lang="en-US" sz="2000" u="sng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https://dotnet.microsoft.com/download</a:t>
            </a:r>
            <a:endParaRPr lang="en-US" sz="900" dirty="0">
              <a:solidFill>
                <a:schemeClr val="bg1"/>
              </a:solidFill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1B618-C3A0-539B-A183-0FB01EF38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90" y="942633"/>
            <a:ext cx="8685320" cy="481296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187614F-5D51-717F-B995-9F1E7C4A87FF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3" name="Freeform 32">
              <a:extLst>
                <a:ext uri="{FF2B5EF4-FFF2-40B4-BE49-F238E27FC236}">
                  <a16:creationId xmlns:a16="http://schemas.microsoft.com/office/drawing/2014/main" id="{17F184CF-2CFF-3412-8BE2-1B64C390257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1351AE-05F8-3F86-7084-A7FD990EC1AE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F7C72B-26B6-D9B9-921B-5E78E2095305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844979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4030B2-8D9F-7BDE-E0E1-D8A7CAC235D3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ACAF7-D783-48D0-B8F8-236DAA15E187}"/>
              </a:ext>
            </a:extLst>
          </p:cNvPr>
          <p:cNvSpPr txBox="1"/>
          <p:nvPr/>
        </p:nvSpPr>
        <p:spPr>
          <a:xfrm>
            <a:off x="-38100" y="588585"/>
            <a:ext cx="12230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spcAft>
                <a:spcPts val="1000"/>
              </a:spcAft>
            </a:pPr>
            <a:r>
              <a:rPr lang="en-US" sz="3200" dirty="0">
                <a:solidFill>
                  <a:schemeClr val="bg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Download .NET 8 SDK</a:t>
            </a:r>
            <a:endParaRPr lang="en-US" sz="240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13D34-3107-F32B-51B8-BAFF09788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47" y="2216019"/>
            <a:ext cx="11161905" cy="20952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F02423-543D-283F-8BE9-3EB6F307021F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3" name="Freeform 32">
              <a:extLst>
                <a:ext uri="{FF2B5EF4-FFF2-40B4-BE49-F238E27FC236}">
                  <a16:creationId xmlns:a16="http://schemas.microsoft.com/office/drawing/2014/main" id="{D7B55678-8C55-F006-0F44-F2798A1DA21E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3EF53C-7096-F4C9-9FAF-D3EE4E649E6B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9BC575-B5D2-6461-E1C5-B0010A61D441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333738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3DDA441-7365-BB2C-CB01-6FA26F8D8FA3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ACAF7-D783-48D0-B8F8-236DAA15E187}"/>
              </a:ext>
            </a:extLst>
          </p:cNvPr>
          <p:cNvSpPr txBox="1"/>
          <p:nvPr/>
        </p:nvSpPr>
        <p:spPr>
          <a:xfrm>
            <a:off x="-38100" y="419910"/>
            <a:ext cx="12230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spcAft>
                <a:spcPts val="1000"/>
              </a:spcAft>
            </a:pPr>
            <a:r>
              <a:rPr lang="en-US" sz="3200" dirty="0">
                <a:solidFill>
                  <a:schemeClr val="bg1"/>
                </a:solidFill>
                <a:effectLst/>
                <a:latin typeface="Poppins-Regular"/>
                <a:ea typeface="Times New Roman" panose="02020603050405020304" pitchFamily="18" charset="0"/>
                <a:cs typeface="Sukhumvit Set" panose="02000506000000020004" pitchFamily="2" charset="-34"/>
              </a:rPr>
              <a:t>Install .NET SDK on Windows</a:t>
            </a:r>
            <a:endParaRPr lang="en-US" sz="2400" dirty="0">
              <a:solidFill>
                <a:schemeClr val="bg1"/>
              </a:solidFill>
              <a:effectLst/>
              <a:latin typeface="Poppins-Regular"/>
              <a:cs typeface="Sukhumvit Set" panose="02000506000000020004" pitchFamily="2" charset="-34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DBD253-CD7A-0BD6-56F8-A29AB2CDE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53" y="1261045"/>
            <a:ext cx="6480693" cy="48220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DB93EA0-4C05-34E6-F14E-B9F6A96AD951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3" name="Freeform 32">
              <a:extLst>
                <a:ext uri="{FF2B5EF4-FFF2-40B4-BE49-F238E27FC236}">
                  <a16:creationId xmlns:a16="http://schemas.microsoft.com/office/drawing/2014/main" id="{FB3CBA5D-9715-C30E-ED73-0654E44E5AFE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7AEA97-40F0-7371-D26F-C3922966B592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C1FA80-6736-2646-1E61-41E3FC4408A9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617168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B111E-E085-0B12-8D0D-79B950C09017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ACAF7-D783-48D0-B8F8-236DAA15E187}"/>
              </a:ext>
            </a:extLst>
          </p:cNvPr>
          <p:cNvSpPr txBox="1"/>
          <p:nvPr/>
        </p:nvSpPr>
        <p:spPr>
          <a:xfrm>
            <a:off x="0" y="41991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Poppins-Regular"/>
                <a:ea typeface="Times New Roman" panose="02020603050405020304" pitchFamily="18" charset="0"/>
                <a:cs typeface="Sukhumvit Set" panose="02000506000000020004" pitchFamily="2" charset="-34"/>
              </a:rPr>
              <a:t>Install .NET SDK on Windows</a:t>
            </a:r>
            <a:endParaRPr lang="en-US" sz="2000" dirty="0">
              <a:solidFill>
                <a:schemeClr val="bg1"/>
              </a:solidFill>
              <a:effectLst/>
              <a:latin typeface="Poppins-Regular"/>
              <a:cs typeface="Sukhumvit Set" panose="02000506000000020004" pitchFamily="2" charset="-34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0F170A3-72EE-469C-E3FC-0B7A1665A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25" y="1268760"/>
            <a:ext cx="6153150" cy="45783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67A51BF-740B-3020-5D8E-01EDDDB40749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3" name="Freeform 32">
              <a:extLst>
                <a:ext uri="{FF2B5EF4-FFF2-40B4-BE49-F238E27FC236}">
                  <a16:creationId xmlns:a16="http://schemas.microsoft.com/office/drawing/2014/main" id="{FDEE610E-3AAC-F00E-FD4D-ECCF9410135C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0F5B4F-31BB-3130-A044-A3987BDF1215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494297-5729-C364-5A9A-6AE216AC3D73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61002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2A1898-B61E-3549-F1AD-E64CACB5EB21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ACAF7-D783-48D0-B8F8-236DAA15E187}"/>
              </a:ext>
            </a:extLst>
          </p:cNvPr>
          <p:cNvSpPr txBox="1"/>
          <p:nvPr/>
        </p:nvSpPr>
        <p:spPr>
          <a:xfrm>
            <a:off x="0" y="41991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Poppins-Regular"/>
                <a:ea typeface="Times New Roman" panose="02020603050405020304" pitchFamily="18" charset="0"/>
                <a:cs typeface="Sukhumvit Set" panose="02000506000000020004" pitchFamily="2" charset="-34"/>
              </a:rPr>
              <a:t>Install .NET SDK on Windows</a:t>
            </a:r>
            <a:endParaRPr lang="en-US" sz="2000" dirty="0">
              <a:solidFill>
                <a:schemeClr val="bg1"/>
              </a:solidFill>
              <a:effectLst/>
              <a:latin typeface="Poppins-Regular"/>
              <a:cs typeface="Sukhumvit Set" panose="02000506000000020004" pitchFamily="2" charset="-34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57E147D-9ECC-910C-C365-8C93D687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25" y="1329238"/>
            <a:ext cx="6153150" cy="45783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F9104CA-0EC4-0EC7-384B-51B1EEB14073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3" name="Freeform 32">
              <a:extLst>
                <a:ext uri="{FF2B5EF4-FFF2-40B4-BE49-F238E27FC236}">
                  <a16:creationId xmlns:a16="http://schemas.microsoft.com/office/drawing/2014/main" id="{8DA1B89E-0B8A-774B-A33C-2852D1EFB68A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7308C9-97AB-62A4-09D4-AF4BDB405D08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08AC3-8012-80B2-0080-541DCA2C47D2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703448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626E64-D84B-BCF2-38EA-613284196E31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ACAF7-D783-48D0-B8F8-236DAA15E187}"/>
              </a:ext>
            </a:extLst>
          </p:cNvPr>
          <p:cNvSpPr txBox="1"/>
          <p:nvPr/>
        </p:nvSpPr>
        <p:spPr>
          <a:xfrm>
            <a:off x="0" y="348498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Poppins-Regular"/>
                <a:ea typeface="Times New Roman" panose="02020603050405020304" pitchFamily="18" charset="0"/>
                <a:cs typeface="Sukhumvit Set" panose="02000506000000020004" pitchFamily="2" charset="-34"/>
              </a:rPr>
              <a:t>Install .NET SDK on Windows</a:t>
            </a:r>
            <a:endParaRPr lang="en-US" sz="2000" dirty="0">
              <a:solidFill>
                <a:schemeClr val="bg1"/>
              </a:solidFill>
              <a:effectLst/>
              <a:latin typeface="Poppins-Regular"/>
              <a:cs typeface="Sukhumvit Set" panose="02000506000000020004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B226E-5F48-F5BB-05D4-DCEA2F50D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017651"/>
            <a:ext cx="10260904" cy="528018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4692B6A-00FB-3D9B-8882-140446DAD52D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3" name="Freeform 32">
              <a:extLst>
                <a:ext uri="{FF2B5EF4-FFF2-40B4-BE49-F238E27FC236}">
                  <a16:creationId xmlns:a16="http://schemas.microsoft.com/office/drawing/2014/main" id="{4B8A1F63-4C8B-6AB7-35D2-F61824C0FAB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F3890F-1233-61F7-E3F3-04C8CF7792C3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5A7445-C242-1A25-7675-E5946D5C1302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85486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A379355-7EBC-0D8A-7C15-23F3F5FA0178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ACAF7-D783-48D0-B8F8-236DAA15E187}"/>
              </a:ext>
            </a:extLst>
          </p:cNvPr>
          <p:cNvSpPr txBox="1"/>
          <p:nvPr/>
        </p:nvSpPr>
        <p:spPr>
          <a:xfrm>
            <a:off x="-1" y="307684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Poppins-Regular"/>
                <a:ea typeface="Times New Roman" panose="02020603050405020304" pitchFamily="18" charset="0"/>
                <a:cs typeface="Sukhumvit Set" panose="02000506000000020004" pitchFamily="2" charset="-34"/>
              </a:rPr>
              <a:t>Install .NET SDK on Windows</a:t>
            </a:r>
            <a:endParaRPr lang="en-US" sz="2000" dirty="0">
              <a:solidFill>
                <a:schemeClr val="bg1"/>
              </a:solidFill>
              <a:effectLst/>
              <a:latin typeface="Poppins-Regular"/>
              <a:cs typeface="Sukhumvit Set" panose="02000506000000020004" pitchFamily="2" charset="-34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0B11C1B-F2DF-7C41-F9DF-077749BE5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51" y="1019143"/>
            <a:ext cx="6854097" cy="52695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ACC6E6-AA43-AB6E-218E-A705724F4AE8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209C7EDB-905E-B750-DF4A-9390186E078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2FA8D7-7518-0374-1166-5DA54F3450AD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F37462-6D30-25F9-DEE3-255F082AA0D3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718985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D846E7-4288-474C-8CBA-4D96D01552B3}"/>
              </a:ext>
            </a:extLst>
          </p:cNvPr>
          <p:cNvSpPr txBox="1"/>
          <p:nvPr/>
        </p:nvSpPr>
        <p:spPr>
          <a:xfrm>
            <a:off x="-38100" y="3698902"/>
            <a:ext cx="1223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8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แบบทดสอบก่อนอบรม</a:t>
            </a:r>
          </a:p>
        </p:txBody>
      </p:sp>
      <p:pic>
        <p:nvPicPr>
          <p:cNvPr id="14" name="Graphic 13" descr="Clipboard Mixed with solid fill">
            <a:extLst>
              <a:ext uri="{FF2B5EF4-FFF2-40B4-BE49-F238E27FC236}">
                <a16:creationId xmlns:a16="http://schemas.microsoft.com/office/drawing/2014/main" id="{9B014436-EFC4-132C-921D-733BE101C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896" y="2015837"/>
            <a:ext cx="1502940" cy="150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2567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95E8A3-870D-0062-7C40-7EECA20C35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2901570"/>
            <a:ext cx="12192000" cy="888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sz="48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ติดตั้ง </a:t>
            </a:r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Visual Studio Code</a:t>
            </a:r>
            <a:endParaRPr lang="th-TH" sz="4800" dirty="0">
              <a:solidFill>
                <a:schemeClr val="bg1">
                  <a:lumMod val="85000"/>
                </a:schemeClr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F4F77-47F5-4BFA-BDF9-45C23740B4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561" b="72870" l="24188" r="729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2999" r="25227" b="23819"/>
          <a:stretch/>
        </p:blipFill>
        <p:spPr>
          <a:xfrm>
            <a:off x="5893015" y="3922163"/>
            <a:ext cx="3125588" cy="1746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AFFB2-693C-0C16-8D2F-8B16ADF0E2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558" b="83315" l="0" r="99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3583881"/>
            <a:ext cx="2731926" cy="242321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CC623A1-FAC7-CD6B-12FC-0A2016498CEC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D4F0E904-5061-D996-93E5-FB9778532D74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F32553-5427-7189-CBCC-4BA64DA3DFF3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7814A7-76FC-71EA-76E1-A997CD2E9883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CDBB6-7EC1-6055-28A7-25D44EA94031}"/>
              </a:ext>
            </a:extLst>
          </p:cNvPr>
          <p:cNvGrpSpPr/>
          <p:nvPr/>
        </p:nvGrpSpPr>
        <p:grpSpPr>
          <a:xfrm>
            <a:off x="5093398" y="1067592"/>
            <a:ext cx="1564399" cy="1564399"/>
            <a:chOff x="4768201" y="4459607"/>
            <a:chExt cx="1293285" cy="129328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90710D-38EA-AE89-BCB9-8CF6D0438274}"/>
                </a:ext>
              </a:extLst>
            </p:cNvPr>
            <p:cNvSpPr/>
            <p:nvPr/>
          </p:nvSpPr>
          <p:spPr>
            <a:xfrm>
              <a:off x="4768201" y="4459607"/>
              <a:ext cx="1293285" cy="12932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3451355-A3AA-AEBB-14ED-CD63AA39F1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0554" y="4782838"/>
              <a:ext cx="646821" cy="646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461315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896332-48EA-5ECB-9E89-F6B847F0717A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ACAF7-D783-48D0-B8F8-236DAA15E187}"/>
              </a:ext>
            </a:extLst>
          </p:cNvPr>
          <p:cNvSpPr txBox="1"/>
          <p:nvPr/>
        </p:nvSpPr>
        <p:spPr>
          <a:xfrm>
            <a:off x="0" y="348593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spcAft>
                <a:spcPts val="1000"/>
              </a:spcAft>
            </a:pPr>
            <a:r>
              <a:rPr lang="th-TH" sz="36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ติดตั้ง </a:t>
            </a:r>
            <a:r>
              <a:rPr lang="en-US" sz="36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Visual Studio Code </a:t>
            </a:r>
            <a:r>
              <a:rPr lang="th-TH" sz="36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พร้อมส่วนเสริมที่จำเป็น</a:t>
            </a:r>
            <a:endParaRPr lang="en-US" dirty="0">
              <a:solidFill>
                <a:schemeClr val="bg1"/>
              </a:solidFill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8BD8E1-68B7-4890-B0ED-F9148B2D56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032383"/>
            <a:ext cx="7920880" cy="45917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FBF75B-834D-4E1A-A874-CBAB471EAD2C}"/>
              </a:ext>
            </a:extLst>
          </p:cNvPr>
          <p:cNvSpPr txBox="1"/>
          <p:nvPr/>
        </p:nvSpPr>
        <p:spPr>
          <a:xfrm>
            <a:off x="1280091" y="5791956"/>
            <a:ext cx="10441160" cy="517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tabLst>
                <a:tab pos="877570" algn="l"/>
              </a:tabLst>
            </a:pPr>
            <a:r>
              <a:rPr lang="th-TH" sz="24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เข้าไปดาวน์โหลด </a:t>
            </a:r>
            <a:r>
              <a:rPr lang="en-US" sz="24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Visual Studio Code </a:t>
            </a:r>
            <a:r>
              <a:rPr lang="th-TH" sz="24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ได้ที่ </a:t>
            </a:r>
            <a:r>
              <a:rPr lang="en-US" sz="2400" u="sng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</a:t>
            </a:r>
            <a:endParaRPr lang="en-US" sz="1200" dirty="0">
              <a:solidFill>
                <a:schemeClr val="bg1"/>
              </a:solidFill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3110D1-84F9-04AD-95F0-4E792C3379C0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95E3E1E6-EC3F-B7C4-351F-B63EEC545BE6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B8DA31-74D7-5A8F-7948-D6BCD079F00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97E97A-FBBC-F7AD-3C17-23BCDD5FB2EE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19785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98E5BA-9BB8-7DF1-DC55-CD9DF5E78CEE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ACAF7-D783-48D0-B8F8-236DAA15E187}"/>
              </a:ext>
            </a:extLst>
          </p:cNvPr>
          <p:cNvSpPr txBox="1"/>
          <p:nvPr/>
        </p:nvSpPr>
        <p:spPr>
          <a:xfrm>
            <a:off x="623392" y="1071539"/>
            <a:ext cx="109452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sz="3200" dirty="0"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การติดตั้งส่วนเสริม (</a:t>
            </a:r>
            <a:r>
              <a:rPr lang="en-US" sz="3200" dirty="0"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Extension) </a:t>
            </a:r>
            <a:r>
              <a:rPr lang="th-TH" sz="3200" dirty="0"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ของ </a:t>
            </a:r>
            <a:r>
              <a:rPr lang="en-US" sz="3200" dirty="0"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Visual Studio Code</a:t>
            </a:r>
            <a:endParaRPr lang="en-US" sz="2400" dirty="0"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371489-ABA4-4143-AD78-16D45066BB5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5" y="1993540"/>
            <a:ext cx="10659940" cy="34547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9FC5D75-F44E-C314-7788-F7EE60A23759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B02F0E32-12E8-97D5-09E5-F48122C41234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0C8581-EBC6-8FE8-B3DA-7206291DC0CE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E6F7E-944F-A73F-08A9-E5F5D37DE355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282708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3BA1958-7968-2FCD-C6EA-D885EB1CA197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D1230-429F-C956-00E4-D6CF2558062D}"/>
              </a:ext>
            </a:extLst>
          </p:cNvPr>
          <p:cNvSpPr txBox="1"/>
          <p:nvPr/>
        </p:nvSpPr>
        <p:spPr>
          <a:xfrm>
            <a:off x="1271464" y="603006"/>
            <a:ext cx="97930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รายชื่อ </a:t>
            </a:r>
            <a:r>
              <a:rPr lang="en-US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Extensions </a:t>
            </a:r>
            <a:r>
              <a:rPr lang="th-TH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ที่แนะนำสำหรับ </a:t>
            </a:r>
            <a:r>
              <a:rPr lang="en-US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VS Code</a:t>
            </a:r>
            <a:endParaRPr lang="en-US" sz="2400" dirty="0">
              <a:solidFill>
                <a:schemeClr val="bg1"/>
              </a:solidFill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710094E4-E46F-962B-4301-87C79BC89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464" y="1419623"/>
            <a:ext cx="10100498" cy="4695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3307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Color Picker  </a:t>
            </a:r>
            <a:r>
              <a:rPr lang="en-US" sz="20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by </a:t>
            </a:r>
            <a:r>
              <a:rPr lang="en-US" sz="2000" dirty="0" err="1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anseki</a:t>
            </a:r>
            <a:endParaRPr lang="en-US" sz="2000" dirty="0">
              <a:solidFill>
                <a:schemeClr val="bg1"/>
              </a:solidFill>
              <a:effectLst/>
              <a:latin typeface="IBM Plex Sans Thai" panose="020B0503050203000203" pitchFamily="34" charset="-34"/>
              <a:ea typeface="Calibri" panose="020F0502020204030204" pitchFamily="34" charset="0"/>
              <a:cs typeface="IBM Plex Sans Thai" panose="020B0503050203000203" pitchFamily="34" charset="-34"/>
            </a:endParaRPr>
          </a:p>
          <a:p>
            <a:pPr marL="43307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Material Icon Theme </a:t>
            </a:r>
            <a:r>
              <a:rPr lang="en-US" sz="20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by 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pkief.com</a:t>
            </a:r>
            <a:endParaRPr lang="en-US" sz="2000" dirty="0">
              <a:solidFill>
                <a:schemeClr val="bg1"/>
              </a:solidFill>
              <a:effectLst/>
              <a:latin typeface="IBM Plex Sans Thai" panose="020B0503050203000203" pitchFamily="34" charset="-34"/>
              <a:ea typeface="Calibri" panose="020F0502020204030204" pitchFamily="34" charset="0"/>
              <a:cs typeface="IBM Plex Sans Thai" panose="020B0503050203000203" pitchFamily="34" charset="-34"/>
            </a:endParaRPr>
          </a:p>
          <a:p>
            <a:pPr marL="43307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b="1" dirty="0" err="1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AutoFileName</a:t>
            </a:r>
            <a:r>
              <a:rPr lang="en-US" sz="2000" b="1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 </a:t>
            </a:r>
            <a:r>
              <a:rPr lang="en-US" sz="20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by </a:t>
            </a:r>
            <a:r>
              <a:rPr lang="en-US" sz="2000" dirty="0" err="1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JerryHong</a:t>
            </a:r>
            <a:endParaRPr lang="en-US" sz="2000" dirty="0">
              <a:solidFill>
                <a:schemeClr val="bg1"/>
              </a:solidFill>
              <a:effectLst/>
              <a:latin typeface="IBM Plex Sans Thai" panose="020B0503050203000203" pitchFamily="34" charset="-34"/>
              <a:ea typeface="Calibri" panose="020F0502020204030204" pitchFamily="34" charset="0"/>
              <a:cs typeface="IBM Plex Sans Thai" panose="020B0503050203000203" pitchFamily="34" charset="-34"/>
            </a:endParaRPr>
          </a:p>
          <a:p>
            <a:pPr marL="43307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Auto Import 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by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steoates</a:t>
            </a:r>
            <a:endParaRPr lang="en-US" sz="2000" dirty="0">
              <a:solidFill>
                <a:schemeClr val="bg1"/>
              </a:solidFill>
              <a:latin typeface="IBM Plex Sans Thai" panose="020B0503050203000203" pitchFamily="34" charset="-34"/>
              <a:ea typeface="Calibri" panose="020F0502020204030204" pitchFamily="34" charset="0"/>
              <a:cs typeface="IBM Plex Sans Thai" panose="020B0503050203000203" pitchFamily="34" charset="-34"/>
            </a:endParaRPr>
          </a:p>
          <a:p>
            <a:pPr marL="43307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Auto Import - ES6, TS, JSX, TSX </a:t>
            </a:r>
            <a:r>
              <a:rPr lang="en-US" sz="20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by Sergey </a:t>
            </a:r>
            <a:r>
              <a:rPr lang="en-US" sz="2000" dirty="0" err="1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Korenuk</a:t>
            </a:r>
            <a:endParaRPr lang="en-US" sz="2000" dirty="0">
              <a:solidFill>
                <a:schemeClr val="bg1"/>
              </a:solidFill>
              <a:effectLst/>
              <a:latin typeface="IBM Plex Sans Thai" panose="020B0503050203000203" pitchFamily="34" charset="-34"/>
              <a:ea typeface="Calibri" panose="020F0502020204030204" pitchFamily="34" charset="0"/>
              <a:cs typeface="IBM Plex Sans Thai" panose="020B0503050203000203" pitchFamily="34" charset="-34"/>
            </a:endParaRPr>
          </a:p>
          <a:p>
            <a:pPr marL="43307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JavaScript and TypeScript Nightly</a:t>
            </a:r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by Microsoft</a:t>
            </a:r>
            <a:endParaRPr lang="en-US" sz="2000" dirty="0">
              <a:solidFill>
                <a:schemeClr val="bg1"/>
              </a:solidFill>
              <a:effectLst/>
              <a:latin typeface="IBM Plex Sans Thai" panose="020B0503050203000203" pitchFamily="34" charset="-34"/>
              <a:ea typeface="Calibri" panose="020F0502020204030204" pitchFamily="34" charset="0"/>
              <a:cs typeface="IBM Plex Sans Thai" panose="020B0503050203000203" pitchFamily="34" charset="-34"/>
            </a:endParaRPr>
          </a:p>
          <a:p>
            <a:pPr marL="43307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C# 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by Microsoft</a:t>
            </a:r>
          </a:p>
          <a:p>
            <a:pPr marL="43307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C# Dev Kit 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by Microsoft</a:t>
            </a:r>
          </a:p>
          <a:p>
            <a:pPr marL="43307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ES7+ React/Redux/React-Native snippets 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by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dsznajder</a:t>
            </a:r>
            <a:endParaRPr lang="en-US" sz="2000" dirty="0">
              <a:solidFill>
                <a:schemeClr val="bg1"/>
              </a:solidFill>
              <a:latin typeface="IBM Plex Sans Thai" panose="020B0503050203000203" pitchFamily="34" charset="-34"/>
              <a:ea typeface="Calibri" panose="020F0502020204030204" pitchFamily="34" charset="0"/>
              <a:cs typeface="IBM Plex Sans Thai" panose="020B0503050203000203" pitchFamily="34" charset="-34"/>
            </a:endParaRPr>
          </a:p>
          <a:p>
            <a:pPr marL="43307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Tailwind CSS IntelliSense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 by Tailwind Labs</a:t>
            </a:r>
          </a:p>
          <a:p>
            <a:pPr marL="43307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MySQL </a:t>
            </a:r>
            <a:r>
              <a:rPr lang="en-US" sz="20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by </a:t>
            </a:r>
            <a:r>
              <a:rPr lang="en-US" sz="2000" dirty="0" err="1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Weijen</a:t>
            </a:r>
            <a:r>
              <a:rPr lang="en-US" sz="20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 Chen</a:t>
            </a:r>
          </a:p>
          <a:p>
            <a:pPr marL="43307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REST Client</a:t>
            </a:r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by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Huachao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 Mao</a:t>
            </a:r>
          </a:p>
          <a:p>
            <a:pPr marL="43307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Docker</a:t>
            </a:r>
            <a:r>
              <a:rPr lang="en-US" sz="20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 by Microsoft</a:t>
            </a:r>
          </a:p>
          <a:p>
            <a:pPr marL="43307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One Dark Pro </a:t>
            </a:r>
            <a:r>
              <a:rPr lang="en-US" sz="20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by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binaryify</a:t>
            </a:r>
            <a:endParaRPr lang="en-US" sz="2000" dirty="0">
              <a:solidFill>
                <a:schemeClr val="bg1"/>
              </a:solidFill>
              <a:latin typeface="IBM Plex Sans Thai" panose="020B0503050203000203" pitchFamily="34" charset="-34"/>
              <a:ea typeface="Calibri" panose="020F0502020204030204" pitchFamily="34" charset="0"/>
              <a:cs typeface="IBM Plex Sans Thai" panose="020B0503050203000203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51163C-A124-4A9A-ADCF-63DBDD760868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8F8130E-AD12-734C-CFD9-E85C7E1568F6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A4CB25-08A1-9C1E-99FD-EE93318B1BE1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80A976-5C0F-EBAB-269B-64D8E91AA754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99088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6B73BC0-C98D-4960-2256-75EEC2C9FAFF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-38100" y="2901570"/>
            <a:ext cx="12230100" cy="888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sz="4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ติดตั้ง </a:t>
            </a:r>
            <a:r>
              <a:rPr lang="en-US" sz="4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Node JS</a:t>
            </a:r>
            <a:endParaRPr lang="th-TH" sz="48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2FB97-16E5-4242-AEFF-DF7DE7A0B7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58" b="83315" l="0" r="99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978" y="3512170"/>
            <a:ext cx="2893620" cy="2566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F4F77-47F5-4BFA-BDF9-45C23740B4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561" b="72870" l="24188" r="729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2999" r="25227" b="23819"/>
          <a:stretch/>
        </p:blipFill>
        <p:spPr>
          <a:xfrm>
            <a:off x="6002792" y="3842408"/>
            <a:ext cx="3411030" cy="190616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3748D41-E883-0CC1-3068-4C40363516E1}"/>
              </a:ext>
            </a:extLst>
          </p:cNvPr>
          <p:cNvGrpSpPr/>
          <p:nvPr/>
        </p:nvGrpSpPr>
        <p:grpSpPr>
          <a:xfrm>
            <a:off x="5187234" y="905808"/>
            <a:ext cx="1817532" cy="1817532"/>
            <a:chOff x="6312024" y="4434115"/>
            <a:chExt cx="1293285" cy="129328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33174E5-28F6-F893-301D-904B69DD6F79}"/>
                </a:ext>
              </a:extLst>
            </p:cNvPr>
            <p:cNvSpPr/>
            <p:nvPr/>
          </p:nvSpPr>
          <p:spPr>
            <a:xfrm>
              <a:off x="6312024" y="4434115"/>
              <a:ext cx="1293285" cy="12932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970044C4-83DC-DDA9-D8FA-8652A6A1A5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167" y="4817537"/>
              <a:ext cx="1050002" cy="64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0A655ED-3CE6-7945-0724-70FB3F5EB0B6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FA6938A9-73C5-CAFE-5AB4-B3F9D16E08D8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0F1AAA-A5D6-42B8-DC38-B6293A745679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10F9F8-2F1E-BD58-8875-138788630E6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127078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AE6766-164B-0276-0BDE-EB542FEEAEC0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906B2-5855-485D-83AB-A46687C066AA}"/>
              </a:ext>
            </a:extLst>
          </p:cNvPr>
          <p:cNvSpPr txBox="1"/>
          <p:nvPr/>
        </p:nvSpPr>
        <p:spPr>
          <a:xfrm>
            <a:off x="4871864" y="542329"/>
            <a:ext cx="3501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Poppins" panose="00000500000000000000" pitchFamily="2" charset="0"/>
                <a:cs typeface="Sukhumvit Set" panose="02000506000000020004" pitchFamily="2" charset="-34"/>
              </a:rPr>
              <a:t>https:</a:t>
            </a:r>
            <a:r>
              <a:rPr lang="th-TH" sz="2400" dirty="0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//</a:t>
            </a:r>
            <a:r>
              <a:rPr lang="th-TH" sz="2400" dirty="0">
                <a:solidFill>
                  <a:schemeClr val="bg1"/>
                </a:solidFill>
                <a:latin typeface="Poppins" panose="00000500000000000000" pitchFamily="2" charset="0"/>
                <a:cs typeface="Sukhumvit Set" panose="02000506000000020004" pitchFamily="2" charset="-34"/>
              </a:rPr>
              <a:t>nodejs.org</a:t>
            </a:r>
            <a:r>
              <a:rPr lang="th-TH" sz="2400" dirty="0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/</a:t>
            </a:r>
            <a:r>
              <a:rPr lang="th-TH" sz="2400" dirty="0">
                <a:solidFill>
                  <a:schemeClr val="bg1"/>
                </a:solidFill>
                <a:latin typeface="Poppins" panose="00000500000000000000" pitchFamily="2" charset="0"/>
                <a:cs typeface="Sukhumvit Set" panose="02000506000000020004" pitchFamily="2" charset="-34"/>
              </a:rPr>
              <a:t>en</a:t>
            </a:r>
            <a:r>
              <a:rPr lang="th-TH" sz="2400" dirty="0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85249D-E81E-4790-AD8E-547934489167}"/>
              </a:ext>
            </a:extLst>
          </p:cNvPr>
          <p:cNvSpPr txBox="1"/>
          <p:nvPr/>
        </p:nvSpPr>
        <p:spPr>
          <a:xfrm>
            <a:off x="585767" y="542329"/>
            <a:ext cx="4153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en-US" sz="2400" b="1" dirty="0">
                <a:solidFill>
                  <a:schemeClr val="bg1"/>
                </a:solidFill>
                <a:latin typeface="Poppins-Regular"/>
                <a:cs typeface="Sukhumvit Set" panose="02000506000000020004" pitchFamily="2" charset="-34"/>
              </a:rPr>
              <a:t>Download Node.JS V.18.x</a:t>
            </a:r>
            <a:endParaRPr lang="en-US" sz="1800" b="1" dirty="0">
              <a:solidFill>
                <a:schemeClr val="bg1"/>
              </a:solidFill>
              <a:effectLst/>
              <a:latin typeface="Poppins-Regular"/>
              <a:cs typeface="Sukhumvit Set" panose="02000506000000020004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463944-57C1-42D4-941C-C6040902207B}"/>
              </a:ext>
            </a:extLst>
          </p:cNvPr>
          <p:cNvSpPr txBox="1"/>
          <p:nvPr/>
        </p:nvSpPr>
        <p:spPr>
          <a:xfrm>
            <a:off x="263352" y="5587072"/>
            <a:ext cx="11377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u="sng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หมายเหตุ </a:t>
            </a:r>
            <a:r>
              <a:rPr lang="th-TH" sz="2400" dirty="0">
                <a:solidFill>
                  <a:schemeClr val="accent4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การอบรมรองรับตั้งแต่ </a:t>
            </a:r>
            <a:r>
              <a:rPr lang="en-US" sz="2400" dirty="0">
                <a:solidFill>
                  <a:schemeClr val="accent4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Node.JS 18 </a:t>
            </a:r>
            <a:r>
              <a:rPr lang="th-TH" sz="2400" dirty="0">
                <a:solidFill>
                  <a:schemeClr val="accent4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ขึ้นไป</a:t>
            </a:r>
            <a:r>
              <a:rPr lang="en-US" sz="2400" dirty="0">
                <a:solidFill>
                  <a:schemeClr val="accent4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400" dirty="0">
                <a:solidFill>
                  <a:schemeClr val="accent4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สามารถใช้ </a:t>
            </a:r>
            <a:r>
              <a:rPr lang="en-US" sz="2400" dirty="0">
                <a:solidFill>
                  <a:schemeClr val="accent4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Node.JS 20 </a:t>
            </a:r>
            <a:r>
              <a:rPr lang="th-TH" sz="2400" dirty="0">
                <a:solidFill>
                  <a:schemeClr val="accent4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หรือ </a:t>
            </a:r>
            <a:r>
              <a:rPr lang="en-US" sz="2400" dirty="0">
                <a:solidFill>
                  <a:schemeClr val="accent4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21 </a:t>
            </a:r>
            <a:r>
              <a:rPr lang="th-TH" sz="2400" dirty="0">
                <a:solidFill>
                  <a:schemeClr val="accent4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ก็ได้</a:t>
            </a:r>
            <a:endParaRPr lang="en-US" sz="2400" dirty="0">
              <a:solidFill>
                <a:schemeClr val="accent4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914E80-FCC6-3D70-504B-C8A67D938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364" y="1289161"/>
            <a:ext cx="7165240" cy="409892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3128DEE-EB5D-9304-8B5F-7099B9CF4032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5" name="Freeform 32">
              <a:extLst>
                <a:ext uri="{FF2B5EF4-FFF2-40B4-BE49-F238E27FC236}">
                  <a16:creationId xmlns:a16="http://schemas.microsoft.com/office/drawing/2014/main" id="{8CFEE8D6-11C6-B564-806B-C71824F4887B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8AE013-63BA-7C77-4011-D5720D328C43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6BC03B-F600-94AA-398F-439DFED35F12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16407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6F87FB-A4E6-A960-D32A-EA1656138AC3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72C687-C141-4E62-B5A5-B4F9B6A0DF17}"/>
              </a:ext>
            </a:extLst>
          </p:cNvPr>
          <p:cNvSpPr txBox="1"/>
          <p:nvPr/>
        </p:nvSpPr>
        <p:spPr>
          <a:xfrm>
            <a:off x="784326" y="613727"/>
            <a:ext cx="10260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dirty="0">
                <a:solidFill>
                  <a:schemeClr val="bg1"/>
                </a:solidFill>
                <a:latin typeface="Poppins-Regular"/>
                <a:cs typeface="Sukhumvit Set" panose="02000506000000020004" pitchFamily="2" charset="-34"/>
              </a:rPr>
              <a:t>ติดตั้ง</a:t>
            </a:r>
            <a:r>
              <a:rPr lang="en-US" dirty="0">
                <a:solidFill>
                  <a:schemeClr val="bg1"/>
                </a:solidFill>
                <a:latin typeface="Poppins-Regular"/>
                <a:cs typeface="Sukhumvit Set" panose="02000506000000020004" pitchFamily="2" charset="-34"/>
              </a:rPr>
              <a:t> Node.JS V.18.x</a:t>
            </a:r>
            <a:endParaRPr lang="en-US" sz="2000" dirty="0">
              <a:solidFill>
                <a:schemeClr val="bg1"/>
              </a:solidFill>
              <a:effectLst/>
              <a:latin typeface="Poppins-Regular"/>
              <a:cs typeface="Sukhumvit Set" panose="02000506000000020004" pitchFamily="2" charset="-3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E261ED-EDB3-4E3C-4AF9-243A9B1CF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56" y="1585911"/>
            <a:ext cx="4711942" cy="3670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C20363-F27E-B7C7-F8A7-8EFF4AE3F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892" y="1585910"/>
            <a:ext cx="4711942" cy="36704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662EC78-3385-9DFB-AB8B-940E1C775B53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7" name="Freeform 32">
              <a:extLst>
                <a:ext uri="{FF2B5EF4-FFF2-40B4-BE49-F238E27FC236}">
                  <a16:creationId xmlns:a16="http://schemas.microsoft.com/office/drawing/2014/main" id="{BB8C4401-1B1D-B76E-0C79-59864B7FE6EE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3B779E-0422-4D5A-21DA-AEF8C309AA0A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257AF3-1DC9-2EED-06FC-4BB1A11F683C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204669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5285FA-C270-6E14-B78E-6392D6383BF4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5238A-6CF1-BC80-1C0F-0A110F026406}"/>
              </a:ext>
            </a:extLst>
          </p:cNvPr>
          <p:cNvSpPr txBox="1"/>
          <p:nvPr/>
        </p:nvSpPr>
        <p:spPr>
          <a:xfrm>
            <a:off x="879352" y="644498"/>
            <a:ext cx="10260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dirty="0">
                <a:solidFill>
                  <a:schemeClr val="bg1"/>
                </a:solidFill>
                <a:latin typeface="Poppins-Regular"/>
                <a:cs typeface="Sukhumvit Set" panose="02000506000000020004" pitchFamily="2" charset="-34"/>
              </a:rPr>
              <a:t>ติดตั้ง</a:t>
            </a:r>
            <a:r>
              <a:rPr lang="en-US" dirty="0">
                <a:solidFill>
                  <a:schemeClr val="bg1"/>
                </a:solidFill>
                <a:latin typeface="Poppins-Regular"/>
                <a:cs typeface="Sukhumvit Set" panose="02000506000000020004" pitchFamily="2" charset="-34"/>
              </a:rPr>
              <a:t> Node.JS V.18.x</a:t>
            </a:r>
            <a:endParaRPr lang="en-US" sz="2000" dirty="0">
              <a:solidFill>
                <a:schemeClr val="bg1"/>
              </a:solidFill>
              <a:effectLst/>
              <a:latin typeface="Poppins-Regular"/>
              <a:cs typeface="Sukhumvit Set" panose="02000506000000020004" pitchFamily="2" charset="-3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36E8B7-E1ED-6F49-4499-6E9E0AEE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08" y="1749030"/>
            <a:ext cx="4711942" cy="36704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D97B10-8DCF-004D-1DDD-93B47A9A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355" y="1749029"/>
            <a:ext cx="4711942" cy="36704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715570F-607A-5CC1-8C1E-D7A51C056AB9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7" name="Freeform 32">
              <a:extLst>
                <a:ext uri="{FF2B5EF4-FFF2-40B4-BE49-F238E27FC236}">
                  <a16:creationId xmlns:a16="http://schemas.microsoft.com/office/drawing/2014/main" id="{335D1DDA-F79D-BEE8-0C51-6F1E7F164F61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48F00-6EF8-5561-A190-E3A8286F22C9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56132E-6ED2-69F1-4D00-7E04686EDDAE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914989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1AF1C1-4DC4-F61A-2791-3CE0D21812AB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E92F98-2458-8380-203C-59BCE5AB7EEB}"/>
              </a:ext>
            </a:extLst>
          </p:cNvPr>
          <p:cNvSpPr txBox="1"/>
          <p:nvPr/>
        </p:nvSpPr>
        <p:spPr>
          <a:xfrm>
            <a:off x="864543" y="701498"/>
            <a:ext cx="10260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dirty="0">
                <a:solidFill>
                  <a:schemeClr val="bg1"/>
                </a:solidFill>
                <a:latin typeface="Poppins-Regular"/>
                <a:cs typeface="Sukhumvit Set" panose="02000506000000020004" pitchFamily="2" charset="-34"/>
              </a:rPr>
              <a:t>ติดตั้ง</a:t>
            </a:r>
            <a:r>
              <a:rPr lang="en-US" dirty="0">
                <a:solidFill>
                  <a:schemeClr val="bg1"/>
                </a:solidFill>
                <a:latin typeface="Poppins-Regular"/>
                <a:cs typeface="Sukhumvit Set" panose="02000506000000020004" pitchFamily="2" charset="-34"/>
              </a:rPr>
              <a:t> Node.JS V.18.x</a:t>
            </a:r>
            <a:endParaRPr lang="en-US" sz="2000" dirty="0">
              <a:solidFill>
                <a:schemeClr val="bg1"/>
              </a:solidFill>
              <a:effectLst/>
              <a:latin typeface="Poppins-Regular"/>
              <a:cs typeface="Sukhumvit Set" panose="02000506000000020004" pitchFamily="2" charset="-3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4C1871-5746-D782-D53C-BAA4FFB1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98" y="1585912"/>
            <a:ext cx="4711942" cy="36704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FD05E5-6D48-CD4C-DD6A-F34C183CC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5911"/>
            <a:ext cx="4711942" cy="36704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DFC11A6-1307-9968-426C-C61A0F5DD56C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7" name="Freeform 32">
              <a:extLst>
                <a:ext uri="{FF2B5EF4-FFF2-40B4-BE49-F238E27FC236}">
                  <a16:creationId xmlns:a16="http://schemas.microsoft.com/office/drawing/2014/main" id="{91F37574-9B16-98D8-AC99-9CF0F8FE10B8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3C19B6-4473-AF80-BFC2-762EC0E63762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987C52-619B-D419-F057-1AB79BAB3A27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7700477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EF180E-E040-3173-C2FB-B9859B84C0F8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9CAA4C-8CDD-03F9-BCEC-CD4549F22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61" y="1545629"/>
            <a:ext cx="4711942" cy="36704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183276-3CF9-5076-E71C-20FA6603AC63}"/>
              </a:ext>
            </a:extLst>
          </p:cNvPr>
          <p:cNvSpPr txBox="1"/>
          <p:nvPr/>
        </p:nvSpPr>
        <p:spPr>
          <a:xfrm>
            <a:off x="784326" y="613727"/>
            <a:ext cx="10260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dirty="0">
                <a:solidFill>
                  <a:schemeClr val="bg1"/>
                </a:solidFill>
                <a:latin typeface="Poppins-Regular"/>
                <a:cs typeface="Sukhumvit Set" panose="02000506000000020004" pitchFamily="2" charset="-34"/>
              </a:rPr>
              <a:t>ติดตั้ง</a:t>
            </a:r>
            <a:r>
              <a:rPr lang="en-US" dirty="0">
                <a:solidFill>
                  <a:schemeClr val="bg1"/>
                </a:solidFill>
                <a:latin typeface="Poppins-Regular"/>
                <a:cs typeface="Sukhumvit Set" panose="02000506000000020004" pitchFamily="2" charset="-34"/>
              </a:rPr>
              <a:t> Node.JS V.18.x</a:t>
            </a:r>
            <a:endParaRPr lang="en-US" sz="2000" dirty="0">
              <a:solidFill>
                <a:schemeClr val="bg1"/>
              </a:solidFill>
              <a:effectLst/>
              <a:latin typeface="Poppins-Regular"/>
              <a:cs typeface="Sukhumvit Set" panose="02000506000000020004" pitchFamily="2" charset="-3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0BC528-DB79-B0ED-9E6A-4FACEBC55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587" y="1545629"/>
            <a:ext cx="4711942" cy="36704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F4379F-E9C7-ABC0-C5F5-D087BA438456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7" name="Freeform 32">
              <a:extLst>
                <a:ext uri="{FF2B5EF4-FFF2-40B4-BE49-F238E27FC236}">
                  <a16:creationId xmlns:a16="http://schemas.microsoft.com/office/drawing/2014/main" id="{D357854B-7754-F130-7037-62BAC1872BB7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1B6D9C-BD04-C2BC-543D-2F2641299D8D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549AAD-76D1-26FC-AFFE-A51DE0EA4204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411495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800C7E3-E528-C02B-CF61-1A78FD2C4CFB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29644E-9905-B8B5-117B-9C062D48622D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81058BC0-F52A-051F-98FB-B9498FED237B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9EF009-F21D-4873-DFB8-EEFDAAE0B858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88EBFD-6472-3BB7-FB74-8447B3E64EB0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6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568104" y="366089"/>
            <a:ext cx="10945300" cy="633464"/>
          </a:xfrm>
        </p:spPr>
        <p:txBody>
          <a:bodyPr>
            <a:noAutofit/>
          </a:bodyPr>
          <a:lstStyle/>
          <a:p>
            <a:pPr marL="45720" indent="0" algn="l">
              <a:buNone/>
            </a:pPr>
            <a:r>
              <a:rPr lang="en-US" sz="4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Pretest </a:t>
            </a:r>
            <a:r>
              <a:rPr lang="th-TH" sz="4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ทำแบบทดสอบก่อนเรียน</a:t>
            </a:r>
            <a:endParaRPr lang="en-US" sz="4400" b="1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8104" y="1635477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quizizz.com/join</a:t>
            </a:r>
          </a:p>
        </p:txBody>
      </p:sp>
      <p:sp>
        <p:nvSpPr>
          <p:cNvPr id="8" name="Rectangle 7"/>
          <p:cNvSpPr/>
          <p:nvPr/>
        </p:nvSpPr>
        <p:spPr>
          <a:xfrm>
            <a:off x="578612" y="1141611"/>
            <a:ext cx="58993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1: </a:t>
            </a:r>
            <a:r>
              <a:rPr lang="th-TH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เข้าทำแบบทดสอบที่ลิงก์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ป้อนรหัสเข้าห้องสอบ</a:t>
            </a:r>
            <a:endParaRPr lang="en-US" sz="20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99494" y="1141611"/>
            <a:ext cx="1944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2: </a:t>
            </a:r>
            <a:r>
              <a:rPr lang="th-TH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ป้อนชื่อ</a:t>
            </a:r>
            <a:endParaRPr lang="en-US" sz="20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25" y="1671437"/>
            <a:ext cx="4934779" cy="20266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499494" y="3858544"/>
            <a:ext cx="3570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</a:t>
            </a:r>
            <a:r>
              <a:rPr lang="th-TH" sz="2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3</a:t>
            </a:r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: </a:t>
            </a:r>
            <a:r>
              <a:rPr lang="th-TH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รอผู้สอน 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Start </a:t>
            </a:r>
            <a:r>
              <a:rPr lang="th-TH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ข้อสอบ</a:t>
            </a:r>
            <a:endParaRPr lang="en-US" sz="20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25" y="4309240"/>
            <a:ext cx="3685808" cy="1933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D49456-CF61-F481-4C97-AFE970A6F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96" y="2217220"/>
            <a:ext cx="5519231" cy="31683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D8FF0C-418F-B44E-5265-704571E096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34"/>
          <a:stretch/>
        </p:blipFill>
        <p:spPr>
          <a:xfrm>
            <a:off x="3522556" y="1579792"/>
            <a:ext cx="2857500" cy="295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24848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94C435-84C6-D731-A6BA-79B5F87E8C72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EEA1FD-DBDE-C99D-4193-80105BF50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813" y="1195578"/>
            <a:ext cx="5213618" cy="39245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26DA3A-357A-5A5B-FA18-C3507CEEA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17" y="3908453"/>
            <a:ext cx="4250088" cy="24232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6A99F7-1604-524C-B596-A0683E94E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17" y="1320329"/>
            <a:ext cx="4250088" cy="2146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9ACAF7-D783-48D0-B8F8-236DAA15E187}"/>
              </a:ext>
            </a:extLst>
          </p:cNvPr>
          <p:cNvSpPr txBox="1"/>
          <p:nvPr/>
        </p:nvSpPr>
        <p:spPr>
          <a:xfrm>
            <a:off x="585767" y="384688"/>
            <a:ext cx="102609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ทดสอบหลังติดตั้งเสร็จ</a:t>
            </a:r>
            <a:endParaRPr lang="en-US" sz="2400" dirty="0">
              <a:solidFill>
                <a:schemeClr val="bg1"/>
              </a:solidFill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E5F705CB-8B8F-4EC6-9FD3-34F9CD7475EC}"/>
              </a:ext>
            </a:extLst>
          </p:cNvPr>
          <p:cNvSpPr/>
          <p:nvPr/>
        </p:nvSpPr>
        <p:spPr>
          <a:xfrm>
            <a:off x="666818" y="3792150"/>
            <a:ext cx="1735488" cy="476905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npm</a:t>
            </a:r>
            <a:r>
              <a:rPr lang="en-US" sz="2000" dirty="0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  -v</a:t>
            </a:r>
            <a:endParaRPr lang="th-TH" sz="2000" dirty="0">
              <a:solidFill>
                <a:schemeClr val="bg1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C66AD9C9-A0B7-4E54-BF2F-F41FB187CC44}"/>
              </a:ext>
            </a:extLst>
          </p:cNvPr>
          <p:cNvSpPr/>
          <p:nvPr/>
        </p:nvSpPr>
        <p:spPr>
          <a:xfrm>
            <a:off x="5171813" y="1140319"/>
            <a:ext cx="1978909" cy="476905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npx</a:t>
            </a:r>
            <a:r>
              <a:rPr lang="en-US" sz="2000" dirty="0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  -v</a:t>
            </a:r>
            <a:endParaRPr lang="th-TH" sz="2000" dirty="0">
              <a:solidFill>
                <a:schemeClr val="bg1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BF41C4AA-62B1-409A-845C-CC7B843B72E3}"/>
              </a:ext>
            </a:extLst>
          </p:cNvPr>
          <p:cNvSpPr/>
          <p:nvPr/>
        </p:nvSpPr>
        <p:spPr>
          <a:xfrm>
            <a:off x="666818" y="1140319"/>
            <a:ext cx="1583087" cy="476905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node  -v</a:t>
            </a:r>
            <a:endParaRPr lang="th-TH" sz="2000" dirty="0">
              <a:solidFill>
                <a:schemeClr val="bg1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CD1298-DB35-92D5-D1BE-2F6D126317A6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2F72CA5D-FEEB-E3C9-CBF1-048657BCEEC6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47889F-9C30-CC83-D1B3-C9F9B9DDA933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78E062-FEF8-4FB0-26E0-9A68BBEF775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919966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6B73BC0-C98D-4960-2256-75EEC2C9FAFF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2901570"/>
            <a:ext cx="12192000" cy="888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sz="4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ติดตั้ง </a:t>
            </a:r>
            <a:r>
              <a:rPr lang="en-US" sz="4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endParaRPr lang="th-TH" sz="48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2FB97-16E5-4242-AEFF-DF7DE7A0B7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58" b="83315" l="0" r="99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978" y="3512170"/>
            <a:ext cx="2893620" cy="2566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F4F77-47F5-4BFA-BDF9-45C23740B4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561" b="72870" l="24188" r="729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2999" r="25227" b="23819"/>
          <a:stretch/>
        </p:blipFill>
        <p:spPr>
          <a:xfrm>
            <a:off x="6002792" y="3842408"/>
            <a:ext cx="3411030" cy="190616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0A655ED-3CE6-7945-0724-70FB3F5EB0B6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FA6938A9-73C5-CAFE-5AB4-B3F9D16E08D8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0F1AAA-A5D6-42B8-DC38-B6293A745679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10F9F8-2F1E-BD58-8875-138788630E6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294D3B2-3B67-1203-1645-A7ABD4A15030}"/>
              </a:ext>
            </a:extLst>
          </p:cNvPr>
          <p:cNvGrpSpPr/>
          <p:nvPr/>
        </p:nvGrpSpPr>
        <p:grpSpPr>
          <a:xfrm>
            <a:off x="5268120" y="978141"/>
            <a:ext cx="1655760" cy="1655760"/>
            <a:chOff x="3224378" y="4431739"/>
            <a:chExt cx="1293285" cy="129328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3A2A7B0-A576-2E76-CF2B-95ABE4020239}"/>
                </a:ext>
              </a:extLst>
            </p:cNvPr>
            <p:cNvSpPr/>
            <p:nvPr/>
          </p:nvSpPr>
          <p:spPr>
            <a:xfrm>
              <a:off x="3224378" y="4431739"/>
              <a:ext cx="1293285" cy="12932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6D08BBD-5475-79A8-E42A-B101CCDF48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0515" y="4684351"/>
              <a:ext cx="1001009" cy="879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540564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99C23F-C5B7-C6FD-2573-34C4C7BFB524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5400" y="1767303"/>
            <a:ext cx="11017224" cy="864096"/>
          </a:xfrm>
        </p:spPr>
        <p:txBody>
          <a:bodyPr>
            <a:noAutofit/>
          </a:bodyPr>
          <a:lstStyle/>
          <a:p>
            <a:r>
              <a:rPr lang="th-TH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ติดตั้ง </a:t>
            </a:r>
            <a:r>
              <a:rPr lang="en-US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15.x </a:t>
            </a:r>
            <a:r>
              <a:rPr lang="th-TH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บน </a:t>
            </a:r>
            <a:r>
              <a:rPr lang="en-US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</a:t>
            </a:r>
            <a:endParaRPr lang="th-TH" b="1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7408" y="2816562"/>
            <a:ext cx="10225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Download PostgreSQL 15.x installer for Windows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Install PostgreSQL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Verify the installation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8E09DE-ADE5-B624-9466-58201C0862D5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10" name="Freeform 32">
              <a:extLst>
                <a:ext uri="{FF2B5EF4-FFF2-40B4-BE49-F238E27FC236}">
                  <a16:creationId xmlns:a16="http://schemas.microsoft.com/office/drawing/2014/main" id="{1B2259F0-A828-104A-1A6E-A4504CAC529F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94CDB6-B337-BC11-B0CB-1727B80B8693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BCEACA-FFC3-288A-D2B8-B207F9043464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6358838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02CDA6-66E1-3CC1-4638-D4D132CD488A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368" y="2708920"/>
            <a:ext cx="11233248" cy="1656184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Download PostgreSQL </a:t>
            </a:r>
            <a:br>
              <a:rPr lang="en-US" sz="48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48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for Windows</a:t>
            </a:r>
            <a:endParaRPr lang="th-TH" sz="4800" dirty="0">
              <a:solidFill>
                <a:schemeClr val="bg1"/>
              </a:solidFill>
              <a:latin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93C462-668F-B43C-44F6-18C285C69211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DCFB5F79-8AA2-7D37-7D03-1F9442311137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AA4C20-7DD8-FBC7-72F2-0C92D0A2472C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C4042B-D375-5C25-CC5C-C134A1B5B3DA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92592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11FAF9-E957-D1D3-C8F7-C7B56173AD35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42120" y="332656"/>
            <a:ext cx="11142512" cy="53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Windows installers</a:t>
            </a:r>
            <a:endParaRPr lang="th-TH" sz="3200" b="1" dirty="0">
              <a:solidFill>
                <a:schemeClr val="bg1"/>
              </a:solidFill>
              <a:latin typeface="Poppins" panose="000005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5400" y="709853"/>
            <a:ext cx="10128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https://www.postgresql.org/download/windows/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4675857-DD6E-B884-088E-856C7E889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54" y="1208166"/>
            <a:ext cx="7530618" cy="48736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08F8FFA-4B8B-778D-10EA-BB493C722EBF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11" name="Freeform 32">
              <a:extLst>
                <a:ext uri="{FF2B5EF4-FFF2-40B4-BE49-F238E27FC236}">
                  <a16:creationId xmlns:a16="http://schemas.microsoft.com/office/drawing/2014/main" id="{E913C688-A9FC-0504-0C0B-4C0B5BFB5F1A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56DA41-33B3-B122-8340-A988C5E2BEDB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9A95D2-A5E1-157F-B85B-EAA86A7BB6E6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703098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436801-200F-EF91-11C0-8F89502FB9B4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42120" y="701055"/>
            <a:ext cx="111425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https://www.postgresql.org/download/windows/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669992-B71A-5D57-4FB1-32274589CB47}"/>
              </a:ext>
            </a:extLst>
          </p:cNvPr>
          <p:cNvSpPr txBox="1">
            <a:spLocks/>
          </p:cNvSpPr>
          <p:nvPr/>
        </p:nvSpPr>
        <p:spPr>
          <a:xfrm>
            <a:off x="642120" y="332656"/>
            <a:ext cx="11142512" cy="53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Windows installers</a:t>
            </a:r>
            <a:endParaRPr lang="th-TH" sz="3200" b="1" dirty="0">
              <a:solidFill>
                <a:schemeClr val="bg1"/>
              </a:solidFill>
              <a:latin typeface="Poppins" panose="00000500000000000000" pitchFamily="2" charset="0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115EE8E-218F-50A4-59FD-22108EA61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125801"/>
            <a:ext cx="7776864" cy="50311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33741A1-BDE4-2FD1-D1EC-29A132D6D273}"/>
              </a:ext>
            </a:extLst>
          </p:cNvPr>
          <p:cNvSpPr/>
          <p:nvPr/>
        </p:nvSpPr>
        <p:spPr>
          <a:xfrm>
            <a:off x="3503712" y="2708920"/>
            <a:ext cx="1224136" cy="43204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7E1F7F-7BEA-C208-37F5-6F48AA54EC12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FB9BABAE-76A7-2B14-8FC1-0D0BB088E4C9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1BA791-D706-6C67-6539-050E6188FA73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46EF1F-B01C-2F0D-1F75-1AF0AF16D13B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823366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4B8CBC-504A-07AB-363E-56358BC29DF6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0502A-14AD-4698-3C53-E4BB641B5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641346"/>
            <a:ext cx="10486514" cy="6110845"/>
          </a:xfrm>
          <a:prstGeom prst="rect">
            <a:avLst/>
          </a:prstGeom>
        </p:spPr>
      </p:pic>
      <p:sp>
        <p:nvSpPr>
          <p:cNvPr id="9" name="ชื่อเรื่อง 2"/>
          <p:cNvSpPr>
            <a:spLocks noGrp="1"/>
          </p:cNvSpPr>
          <p:nvPr>
            <p:ph type="title"/>
          </p:nvPr>
        </p:nvSpPr>
        <p:spPr>
          <a:xfrm>
            <a:off x="0" y="134649"/>
            <a:ext cx="12192000" cy="560903"/>
          </a:xfrm>
        </p:spPr>
        <p:txBody>
          <a:bodyPr>
            <a:normAutofit/>
          </a:bodyPr>
          <a:lstStyle/>
          <a:p>
            <a:pPr algn="ctr"/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ดาวน์โหลดชุดติดตั้ง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15.x 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สำหรับ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</a:t>
            </a:r>
            <a:endParaRPr lang="en-GB" sz="2400" dirty="0">
              <a:solidFill>
                <a:schemeClr val="bg1"/>
              </a:solidFill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5259" y="5946370"/>
            <a:ext cx="862128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https://www.enterprisedb.com/downloads/postgres-postgresql-downloads</a:t>
            </a:r>
            <a:endParaRPr lang="en-GB" sz="2000" dirty="0">
              <a:solidFill>
                <a:schemeClr val="accent2"/>
              </a:solidFill>
              <a:latin typeface="DBHelvethaicaX-65Med" pitchFamily="2" charset="-34"/>
              <a:cs typeface="DBHelvethaicaX-65Med" pitchFamily="2" charset="-34"/>
            </a:endParaRPr>
          </a:p>
        </p:txBody>
      </p:sp>
      <p:sp>
        <p:nvSpPr>
          <p:cNvPr id="4" name="Oval 3"/>
          <p:cNvSpPr/>
          <p:nvPr/>
        </p:nvSpPr>
        <p:spPr>
          <a:xfrm>
            <a:off x="7862639" y="4221088"/>
            <a:ext cx="720080" cy="43204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CFDD39-5B0A-FA4D-6C43-4151FBF79B41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7" name="Freeform 32">
              <a:extLst>
                <a:ext uri="{FF2B5EF4-FFF2-40B4-BE49-F238E27FC236}">
                  <a16:creationId xmlns:a16="http://schemas.microsoft.com/office/drawing/2014/main" id="{1932B3F0-6C4D-ED97-CD7A-FDB0BC762F27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E68354-A386-24EB-D295-E96C35F20E71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115373-AA24-AE14-DBD0-0AAB5665C5AE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0565022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0A92F4-E587-FE6F-B516-9ED83F776BD7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368" y="2708920"/>
            <a:ext cx="11233248" cy="1656184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Installing PostgreSQL 15.x</a:t>
            </a:r>
            <a:endParaRPr lang="th-TH" sz="5400" dirty="0">
              <a:solidFill>
                <a:schemeClr val="bg1"/>
              </a:solidFill>
              <a:latin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F6081C-4F0A-285D-0532-0939A0759E9B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8B9F0138-4B0F-3F77-E7A7-7634FF724F8F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DD8867-9213-6C23-635D-F0ACAA167391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0C9D41-A940-4EBA-855F-1B4B1B2900B1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0307586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17" y="-16714"/>
            <a:ext cx="12252960" cy="688149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631726D-4765-E3EF-88EE-01F04838B92F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48526371-50B8-EC37-6F3E-AC51F218EA0B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224244-259B-0EA8-6EF0-33A3C1E77035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A55229-60B4-759A-8B10-C4642691767F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8409157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51F7F9-F882-02CA-E3A3-09362767E266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041286A-BF3A-ADC4-A56F-D4636EE72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3" y="1268760"/>
            <a:ext cx="5257800" cy="41148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6E04D9-21C2-731C-66D2-D8EBDB6D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268019"/>
            <a:ext cx="5257800" cy="41148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9DAF6AC-FEF1-01D3-2EFE-AACF5F62D520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AE69186F-BD7D-A7B1-355C-DCD5EC1FFF06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B865F8-B1C3-7B32-26D4-885315D3DCBC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8DBD62-6C23-6A07-5829-56FAEBB2ABC5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833177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9C9D86-8F9C-A3D4-6EB9-8BA3062553F8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034" y="2150581"/>
            <a:ext cx="10515600" cy="1325563"/>
          </a:xfrm>
        </p:spPr>
        <p:txBody>
          <a:bodyPr/>
          <a:lstStyle/>
          <a:p>
            <a:pPr algn="l"/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ดาวน์โหลดเอกสารประกอบการอบรม</a:t>
            </a:r>
            <a:endParaRPr lang="en-US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034" y="3224105"/>
            <a:ext cx="10515600" cy="8112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b="1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bit.ly</a:t>
            </a:r>
            <a:r>
              <a:rPr lang="en-US" sz="6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/</a:t>
            </a:r>
            <a:r>
              <a:rPr lang="en-US" sz="6000" b="1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netcorewihtnextjs</a:t>
            </a:r>
            <a:endParaRPr lang="en-US" sz="6000" b="1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7" name="Graphic 16" descr="Download from cloud">
            <a:extLst>
              <a:ext uri="{FF2B5EF4-FFF2-40B4-BE49-F238E27FC236}">
                <a16:creationId xmlns:a16="http://schemas.microsoft.com/office/drawing/2014/main" id="{808DFA77-5D17-451E-A1E1-A7147F1CF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0416" y="2410394"/>
            <a:ext cx="1706488" cy="170648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13BD178-2DEB-445A-B950-6C42E6D84B20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10" name="Freeform 32">
              <a:extLst>
                <a:ext uri="{FF2B5EF4-FFF2-40B4-BE49-F238E27FC236}">
                  <a16:creationId xmlns:a16="http://schemas.microsoft.com/office/drawing/2014/main" id="{7119B7F4-FBC0-1528-6F59-BEFAF89CFC3C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FCC8CC-73EC-BCFD-71B8-3747F98C916B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2B9BB0-D6B4-442E-882C-08B6E504DAB0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350671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AEE435-D438-71C9-D65A-A5B2AA2316C3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A9711AE-CDDE-1E67-6606-F12F3F48D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84" y="1371600"/>
            <a:ext cx="5257800" cy="4114800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0D345FD-F8AC-B485-B5C2-535628219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1371600"/>
            <a:ext cx="5257800" cy="41148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C223487-C4FF-79C8-C70A-8A5AF32005C5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E7E4910C-F92C-D910-DACF-51DCCCDAA73F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F48B0D-6476-FBE2-0EDA-782C79989B30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EBEA0-50BE-34E1-04CA-C18E24B0EEBB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448339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47469A-F42C-7B70-B7E9-9D3EC3F72F47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creenshot of a computer login&#10;&#10;Description automatically generated">
            <a:extLst>
              <a:ext uri="{FF2B5EF4-FFF2-40B4-BE49-F238E27FC236}">
                <a16:creationId xmlns:a16="http://schemas.microsoft.com/office/drawing/2014/main" id="{F1C35F1D-4021-7E02-6DE9-32390E468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0" y="1371600"/>
            <a:ext cx="5257800" cy="41148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FEB0AF2-DC4B-36F8-0DCF-B279D8F1A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1371600"/>
            <a:ext cx="5257800" cy="4114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D284ECF-E651-5321-00F7-8DF80B6AB1FC}"/>
              </a:ext>
            </a:extLst>
          </p:cNvPr>
          <p:cNvSpPr/>
          <p:nvPr/>
        </p:nvSpPr>
        <p:spPr>
          <a:xfrm>
            <a:off x="2999656" y="2627050"/>
            <a:ext cx="936104" cy="21602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123456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C9988D-9D07-632D-EAD6-6D4BCFA3749B}"/>
              </a:ext>
            </a:extLst>
          </p:cNvPr>
          <p:cNvSpPr/>
          <p:nvPr/>
        </p:nvSpPr>
        <p:spPr>
          <a:xfrm>
            <a:off x="2999656" y="2865018"/>
            <a:ext cx="936104" cy="21602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123456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C83664-4541-9400-71D8-999D7165FD76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D7AB9217-F413-E95E-F7AE-03988FB885D0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A0B28C-AA3A-C2F3-6B83-9AF8A752A593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F8B9C2-12EB-2542-8F8E-CECF1371FD5E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1548788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66BD1-1744-2EC8-59D4-2098BCB24044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74EBFDC-AC3F-A6BE-5316-620E55CDF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371600"/>
            <a:ext cx="5257800" cy="41148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C19D7A0-01EF-C2F8-AD19-A304CC7C3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371600"/>
            <a:ext cx="5257800" cy="41148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9DEDCF1-16DC-6B16-0021-A950E90409D3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83186857-EDE1-7CDA-D595-75433E082DFB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03B5D0-F697-5205-EF6A-B951B0C0E6C2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A0C800-8245-458F-84E1-075BFEC2BEB7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1478449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8941CA-4470-CC7E-BCB6-82A5F80DEDC4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DB30F24-5BDD-8ED1-56EC-BBEB0404E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371600"/>
            <a:ext cx="5257800" cy="41148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B347FDF-C77D-BB58-65B4-BC34A4BAD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10" y="1371600"/>
            <a:ext cx="5257800" cy="41148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8167274-172B-BF3D-2669-42A06AD633C8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0F75A3AC-2C2B-B1EF-24E9-3EB8272B050E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E93395-252C-DD8E-58DE-641E599B9FA5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88C719-4EF4-1C78-AF67-B70908736E93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4915741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079475-4AE5-A343-0B36-420F244AAA38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E4875E9-709B-85BD-2B95-BCE712FB5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372075"/>
            <a:ext cx="5256584" cy="4113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67FC12-CB95-7786-7B8A-1F0C5AAEE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74" t="7445"/>
          <a:stretch/>
        </p:blipFill>
        <p:spPr>
          <a:xfrm>
            <a:off x="5747300" y="1372075"/>
            <a:ext cx="5955661" cy="411384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0D0C47C-20E9-C407-E71E-403B8CD373D4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25931084-68C7-7683-1919-659D9CDA1153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5A2B2E-2B89-EC92-2B9C-E71DE6F565CD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3987E5-E2D7-9FDD-3AA0-248606098CFB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29067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DE3BD-549B-9D49-2BDC-F5A3570E5FEC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7616" y="1844824"/>
            <a:ext cx="9144000" cy="3528392"/>
          </a:xfrm>
        </p:spPr>
        <p:txBody>
          <a:bodyPr>
            <a:noAutofit/>
          </a:bodyPr>
          <a:lstStyle/>
          <a:p>
            <a:pPr algn="ctr"/>
            <a:r>
              <a:rPr lang="th-TH" sz="48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การกำหนด</a:t>
            </a:r>
            <a:r>
              <a:rPr lang="en-US" sz="48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Path </a:t>
            </a:r>
            <a:r>
              <a:rPr lang="th-TH" sz="48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 </a:t>
            </a:r>
            <a:r>
              <a:rPr lang="en-US" sz="48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br>
              <a:rPr lang="th-TH" sz="48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th-TH" sz="48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ให้กับ </a:t>
            </a:r>
            <a:r>
              <a:rPr lang="en-US" sz="48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</a:t>
            </a:r>
            <a:endParaRPr lang="th-TH" sz="4800" b="1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74853D-9E72-0A22-BAE1-FDFED144188B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88BBB97E-A53B-F3D9-7733-32D8D083118B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A7EFA8-0A22-5B6E-8641-3F386CA39E65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5AD98F-4D5D-054D-E936-5D706BDE2BEF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444832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BA0AA5-4733-289A-7200-73C586A9B0DC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ชื่อเรื่อง 2"/>
          <p:cNvSpPr>
            <a:spLocks noGrp="1"/>
          </p:cNvSpPr>
          <p:nvPr>
            <p:ph type="title"/>
          </p:nvPr>
        </p:nvSpPr>
        <p:spPr>
          <a:xfrm>
            <a:off x="551384" y="260648"/>
            <a:ext cx="11233248" cy="836712"/>
          </a:xfrm>
        </p:spPr>
        <p:txBody>
          <a:bodyPr>
            <a:noAutofit/>
          </a:bodyPr>
          <a:lstStyle/>
          <a:p>
            <a:r>
              <a:rPr lang="th-TH" sz="36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การกำหนด </a:t>
            </a:r>
            <a:r>
              <a:rPr lang="en-US" sz="36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Path  </a:t>
            </a:r>
            <a:r>
              <a:rPr lang="th-TH" sz="36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 </a:t>
            </a:r>
            <a:r>
              <a:rPr lang="en-US" sz="3600" dirty="0" err="1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r>
              <a:rPr lang="en-US" sz="36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  </a:t>
            </a:r>
            <a:r>
              <a:rPr lang="th-TH" sz="36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ให้กับ </a:t>
            </a:r>
            <a:r>
              <a:rPr lang="en-US" sz="36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</a:t>
            </a:r>
            <a:endParaRPr lang="en-GB" sz="3600" dirty="0">
              <a:solidFill>
                <a:schemeClr val="bg1"/>
              </a:solidFill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7234" y="5719659"/>
            <a:ext cx="11026525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1. เข้าไปที่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System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เลือก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Advanced system setting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ดังภาพ</a:t>
            </a:r>
            <a:endParaRPr lang="en-GB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097360"/>
            <a:ext cx="3923809" cy="445714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2D81F5D-9E3C-9ECA-1CF5-161D52CBE7A8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11" name="Freeform 32">
              <a:extLst>
                <a:ext uri="{FF2B5EF4-FFF2-40B4-BE49-F238E27FC236}">
                  <a16:creationId xmlns:a16="http://schemas.microsoft.com/office/drawing/2014/main" id="{A870FF8F-9627-0042-B1ED-43C3DA9C53AC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1BE728-E569-7B3E-A6D3-05B421A12BDA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B49A6F-04C8-DFB2-D119-18CD7267128D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575105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03F852-009B-D925-3292-9F2E30EE4B45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980728"/>
            <a:ext cx="5885714" cy="5571429"/>
          </a:xfrm>
          <a:prstGeom prst="rect">
            <a:avLst/>
          </a:prstGeom>
        </p:spPr>
      </p:pic>
      <p:sp>
        <p:nvSpPr>
          <p:cNvPr id="9" name="ชื่อเรื่อง 2"/>
          <p:cNvSpPr>
            <a:spLocks noGrp="1"/>
          </p:cNvSpPr>
          <p:nvPr>
            <p:ph type="title"/>
          </p:nvPr>
        </p:nvSpPr>
        <p:spPr>
          <a:xfrm>
            <a:off x="479376" y="288032"/>
            <a:ext cx="11268744" cy="836712"/>
          </a:xfrm>
        </p:spPr>
        <p:txBody>
          <a:bodyPr>
            <a:noAutofit/>
          </a:bodyPr>
          <a:lstStyle/>
          <a:p>
            <a:r>
              <a:rPr lang="th-TH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การกำหนด </a:t>
            </a:r>
            <a:r>
              <a:rPr lang="en-US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Path  </a:t>
            </a:r>
            <a:r>
              <a:rPr lang="th-TH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 </a:t>
            </a:r>
            <a:r>
              <a:rPr lang="en-US" sz="3200" dirty="0" err="1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r>
              <a:rPr lang="en-US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  </a:t>
            </a:r>
            <a:r>
              <a:rPr lang="th-TH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ให้กับ </a:t>
            </a:r>
            <a:r>
              <a:rPr lang="en-US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</a:t>
            </a:r>
            <a:endParaRPr lang="en-GB" sz="3200" dirty="0">
              <a:solidFill>
                <a:schemeClr val="bg1"/>
              </a:solidFill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91744" y="4725144"/>
            <a:ext cx="7956376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2. ที่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System variable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ด้านล่างเลือก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Path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แล้ว</a:t>
            </a:r>
            <a:r>
              <a:rPr lang="th-TH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คลิ๊ก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ปุ่ม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Edit</a:t>
            </a:r>
            <a:endParaRPr lang="en-GB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32875B-DBFC-E5C7-9259-E609FAE0A026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11" name="Freeform 32">
              <a:extLst>
                <a:ext uri="{FF2B5EF4-FFF2-40B4-BE49-F238E27FC236}">
                  <a16:creationId xmlns:a16="http://schemas.microsoft.com/office/drawing/2014/main" id="{DECB52B9-EDC9-15FC-310C-6D779BE26D9A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C8CCBC-CBF9-15B2-C488-A3306A23669D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B3F47F-AFA1-3364-D3CB-DEB66017E57C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823608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5807FB-E8F7-4C90-B59E-E871C15174D0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B9929-6513-FDD8-3A13-3B881219D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4" t="7445"/>
          <a:stretch/>
        </p:blipFill>
        <p:spPr>
          <a:xfrm>
            <a:off x="767408" y="1002211"/>
            <a:ext cx="7632848" cy="5272359"/>
          </a:xfrm>
          <a:prstGeom prst="rect">
            <a:avLst/>
          </a:prstGeom>
        </p:spPr>
      </p:pic>
      <p:sp>
        <p:nvSpPr>
          <p:cNvPr id="9" name="ชื่อเรื่อง 2"/>
          <p:cNvSpPr>
            <a:spLocks noGrp="1"/>
          </p:cNvSpPr>
          <p:nvPr>
            <p:ph type="title"/>
          </p:nvPr>
        </p:nvSpPr>
        <p:spPr>
          <a:xfrm>
            <a:off x="623392" y="260648"/>
            <a:ext cx="11124728" cy="836712"/>
          </a:xfrm>
        </p:spPr>
        <p:txBody>
          <a:bodyPr>
            <a:noAutofit/>
          </a:bodyPr>
          <a:lstStyle/>
          <a:p>
            <a:r>
              <a:rPr lang="th-TH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การกำหนด </a:t>
            </a:r>
            <a:r>
              <a:rPr lang="en-US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Path  </a:t>
            </a:r>
            <a:r>
              <a:rPr lang="th-TH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 </a:t>
            </a:r>
            <a:r>
              <a:rPr lang="en-US" sz="3200" dirty="0" err="1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r>
              <a:rPr lang="en-US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  </a:t>
            </a:r>
            <a:r>
              <a:rPr lang="th-TH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ให้กับ </a:t>
            </a:r>
            <a:r>
              <a:rPr lang="en-US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</a:t>
            </a:r>
            <a:endParaRPr lang="en-GB" sz="3200" dirty="0">
              <a:solidFill>
                <a:schemeClr val="bg1"/>
              </a:solidFill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91744" y="5085184"/>
            <a:ext cx="7956376" cy="83099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3. เตรียม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Path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ที่ติดตั้งไว้ ในตัวอย่างคือ </a:t>
            </a:r>
            <a:b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   C:\Program Files\PostgreSQL\15\bin</a:t>
            </a:r>
            <a:endParaRPr lang="en-GB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F62381-078B-5507-9CFB-0C3136AEFC98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11" name="Freeform 32">
              <a:extLst>
                <a:ext uri="{FF2B5EF4-FFF2-40B4-BE49-F238E27FC236}">
                  <a16:creationId xmlns:a16="http://schemas.microsoft.com/office/drawing/2014/main" id="{43061EC8-0D5D-F21B-E773-9AA6D5E770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CD7C34-6BCA-8DE6-6AA2-091AABEEFCD2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C0CF6F-86DB-85A2-64E6-FDDE6DB9E17F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7788044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10FCF5-96F9-40B1-29A7-5EA2A4B9BC2B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ชื่อเรื่อง 2"/>
          <p:cNvSpPr>
            <a:spLocks noGrp="1"/>
          </p:cNvSpPr>
          <p:nvPr>
            <p:ph type="title"/>
          </p:nvPr>
        </p:nvSpPr>
        <p:spPr>
          <a:xfrm>
            <a:off x="672268" y="246968"/>
            <a:ext cx="11184372" cy="836712"/>
          </a:xfrm>
        </p:spPr>
        <p:txBody>
          <a:bodyPr>
            <a:noAutofit/>
          </a:bodyPr>
          <a:lstStyle/>
          <a:p>
            <a:r>
              <a:rPr lang="th-TH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การกำหนด </a:t>
            </a:r>
            <a:r>
              <a:rPr lang="en-US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Path  </a:t>
            </a:r>
            <a:r>
              <a:rPr lang="th-TH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 </a:t>
            </a:r>
            <a:r>
              <a:rPr lang="en-US" sz="3200" dirty="0" err="1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r>
              <a:rPr lang="en-US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  </a:t>
            </a:r>
            <a:r>
              <a:rPr lang="th-TH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ให้กับ </a:t>
            </a:r>
            <a:r>
              <a:rPr lang="en-US" sz="320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</a:t>
            </a:r>
            <a:endParaRPr lang="en-GB" sz="3200" dirty="0">
              <a:solidFill>
                <a:schemeClr val="bg1"/>
              </a:solidFill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8582" y="5736905"/>
            <a:ext cx="10729192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4. วาง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Path 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ที่ได้ลงไป แล้วคลิ๊ก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OK</a:t>
            </a:r>
            <a:endParaRPr lang="en-GB" sz="24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620B66-7BA2-3DEA-627D-46959E1B9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989282"/>
            <a:ext cx="4813780" cy="45762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7DB939F-97A6-8F0E-CA6C-11B1C18F0042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11" name="Freeform 32">
              <a:extLst>
                <a:ext uri="{FF2B5EF4-FFF2-40B4-BE49-F238E27FC236}">
                  <a16:creationId xmlns:a16="http://schemas.microsoft.com/office/drawing/2014/main" id="{82952751-383D-8CCC-0A24-47C432B8B15F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DB963A-445D-B632-E093-6320D4B2C05D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303765-B306-19E6-8BBC-07B91EAFD9B1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29887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C2F0122-1E22-ED88-F1AB-338AFE050E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55D564-80C5-8AB6-B4C0-999839E32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297185"/>
            <a:ext cx="5056246" cy="6263630"/>
          </a:xfrm>
          <a:prstGeom prst="roundRect">
            <a:avLst>
              <a:gd name="adj" fmla="val 256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86128925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FDB90B-2FAE-9692-83BE-E44507F92CE4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368" y="2708920"/>
            <a:ext cx="11233248" cy="1656184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Verify the Installation</a:t>
            </a:r>
            <a:endParaRPr lang="th-TH" sz="6000" b="1" dirty="0">
              <a:solidFill>
                <a:schemeClr val="bg1"/>
              </a:solidFill>
              <a:latin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2E8E2D-209A-20B2-F807-9060612D5E09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961300EE-2F1C-D0CA-0138-2B36180D202B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F4BCE8-1059-5A53-9B0F-3C849A85E7D9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BD43F3-7398-925B-88ED-51A122300C3E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2978387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5BA8AF-714C-4E73-31CF-35E4BE028D75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D99FAB-17EF-7692-F5CE-8070DD9D9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268760"/>
            <a:ext cx="11377264" cy="404741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4F5DA74-9444-F95A-0B5D-7D185759D23E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1067DF3E-212E-4D3C-36BA-01CAB0946360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1A6C8A-EE5E-79B5-17D4-139FFDA750E6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32F0A8-1EA2-F8D2-36C1-435F38BA4392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7429686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CF6316-BD96-3019-26FD-8F87E0FE9401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129" y="379226"/>
            <a:ext cx="5591709" cy="590380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431703" y="2564904"/>
            <a:ext cx="2520280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E003CB-4BFB-265B-554F-68958AD8FA3E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10" name="Freeform 32">
              <a:extLst>
                <a:ext uri="{FF2B5EF4-FFF2-40B4-BE49-F238E27FC236}">
                  <a16:creationId xmlns:a16="http://schemas.microsoft.com/office/drawing/2014/main" id="{B57ECD84-39EA-52AB-4A44-B0B77630356B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7414C6-BA09-0937-5FF6-2333156AE798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1623EA-AA47-F2A5-4F74-C2F32DB3F03C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589037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0"/>
            <a:ext cx="11640616" cy="661416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9336" y="1196752"/>
            <a:ext cx="1512168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198126-5DE1-D3FD-FE23-0360707518E3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0F0EB65F-1529-A303-AD27-5C8C04CC21BC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E7296-D5F1-5469-B9E1-829F3B6E0DD0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6C5913-F96A-AF50-F662-F58A84242882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932035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5" y="0"/>
            <a:ext cx="1205979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367808" y="2780928"/>
            <a:ext cx="1512168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2ECD67-C6BA-4C9B-DF37-171E39479D68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474AF1F5-6D99-8FA3-86DA-9A65C745508E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AA350C-C5D6-1966-E1FE-DE95092ACE67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36C0FB-C95E-8A2E-3203-C03AD7BED930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072708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0D6A83-E577-AAB2-D6D8-5C23D047B831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36C9E0-D538-50A2-EFF7-300F86C21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64" y="0"/>
            <a:ext cx="11182472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4764" y="729192"/>
            <a:ext cx="1512168" cy="28803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F5EA36-F494-6CDB-838B-7B37D64A4B22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361E0F49-6188-05E7-FBA3-A89321E24208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671BF5-6490-E371-89F4-4E3E3A0E1DCC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D899F5-52BA-BE15-3C88-57B5CE944600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1789565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6B73BC0-C98D-4960-2256-75EEC2C9FAFF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2901570"/>
            <a:ext cx="12192000" cy="888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sz="4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ติดตั้ง </a:t>
            </a:r>
            <a:r>
              <a:rPr lang="en-US" sz="4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Docker Desktop</a:t>
            </a:r>
            <a:endParaRPr lang="th-TH" sz="48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F4F77-47F5-4BFA-BDF9-45C23740B4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561" b="72870" l="24188" r="729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2999" r="25227" b="23819"/>
          <a:stretch/>
        </p:blipFill>
        <p:spPr>
          <a:xfrm>
            <a:off x="4297277" y="3768825"/>
            <a:ext cx="3411030" cy="190616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0A655ED-3CE6-7945-0724-70FB3F5EB0B6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FA6938A9-73C5-CAFE-5AB4-B3F9D16E08D8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0F1AAA-A5D6-42B8-DC38-B6293A745679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10F9F8-2F1E-BD58-8875-138788630E6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CF2C3DB-71D6-CCC6-18DC-471E9EC26C63}"/>
              </a:ext>
            </a:extLst>
          </p:cNvPr>
          <p:cNvGrpSpPr/>
          <p:nvPr/>
        </p:nvGrpSpPr>
        <p:grpSpPr>
          <a:xfrm>
            <a:off x="5174912" y="1002371"/>
            <a:ext cx="1655760" cy="1655760"/>
            <a:chOff x="7854089" y="4431739"/>
            <a:chExt cx="1293285" cy="129328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9F75C66-00DA-29C9-2CB8-F86866042B17}"/>
                </a:ext>
              </a:extLst>
            </p:cNvPr>
            <p:cNvSpPr/>
            <p:nvPr/>
          </p:nvSpPr>
          <p:spPr>
            <a:xfrm>
              <a:off x="7854089" y="4431739"/>
              <a:ext cx="1293285" cy="12932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Press and Media Resources - Docker">
              <a:extLst>
                <a:ext uri="{FF2B5EF4-FFF2-40B4-BE49-F238E27FC236}">
                  <a16:creationId xmlns:a16="http://schemas.microsoft.com/office/drawing/2014/main" id="{DF358BCB-0EB3-F5EB-8E29-44EF826978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5447" y="4739439"/>
              <a:ext cx="805837" cy="689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2245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5066AE9-1BA3-E169-5A1F-96B276A93FD4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ACAF7-D783-48D0-B8F8-236DAA15E187}"/>
              </a:ext>
            </a:extLst>
          </p:cNvPr>
          <p:cNvSpPr txBox="1"/>
          <p:nvPr/>
        </p:nvSpPr>
        <p:spPr>
          <a:xfrm>
            <a:off x="3652343" y="2739211"/>
            <a:ext cx="782941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 10 64-bit: Pro 2004 (build 19041) or higher, or Enterprise or Education 1909 (build 18363) or higher.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For Windows 10 Home, see System requirements for WSL 2 backend.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Hyper-V and Containers Windows features must be enabled.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The following hardware prerequisites are required to successfully run Client Hyper-V on Windows 10: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64 bit processor with Second Level Address Translation (SLAT)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4GB system RAM</a:t>
            </a: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BIOS-level hardware virtualization support must be enabled in the BIOS settings</a:t>
            </a:r>
            <a:endParaRPr lang="en-US" sz="1600" dirty="0">
              <a:solidFill>
                <a:schemeClr val="bg1"/>
              </a:solidFill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068C0-E4C7-4D76-A5E3-E2610C9AB4B7}"/>
              </a:ext>
            </a:extLst>
          </p:cNvPr>
          <p:cNvSpPr txBox="1"/>
          <p:nvPr/>
        </p:nvSpPr>
        <p:spPr>
          <a:xfrm>
            <a:off x="965783" y="605027"/>
            <a:ext cx="100070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System Requirements Windows</a:t>
            </a:r>
            <a:endParaRPr lang="en-US" sz="3200" b="1" dirty="0">
              <a:solidFill>
                <a:schemeClr val="bg1"/>
              </a:solidFill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30B8C5-91EF-465F-82D3-434CD07DAF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561" b="72870" l="24188" r="729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2999" r="25227" b="23819"/>
          <a:stretch/>
        </p:blipFill>
        <p:spPr>
          <a:xfrm>
            <a:off x="875656" y="2723984"/>
            <a:ext cx="2523213" cy="14100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2954E9-6128-4EA2-A6E1-60EB93D9E40B}"/>
              </a:ext>
            </a:extLst>
          </p:cNvPr>
          <p:cNvSpPr txBox="1"/>
          <p:nvPr/>
        </p:nvSpPr>
        <p:spPr>
          <a:xfrm>
            <a:off x="965783" y="5545087"/>
            <a:ext cx="104263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https://docs.docker.com/desktop/windows/install/</a:t>
            </a:r>
            <a:endParaRPr lang="en-US" sz="20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endParaRPr lang="th-TH" sz="20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026" name="Picture 2" descr="product logo">
            <a:extLst>
              <a:ext uri="{FF2B5EF4-FFF2-40B4-BE49-F238E27FC236}">
                <a16:creationId xmlns:a16="http://schemas.microsoft.com/office/drawing/2014/main" id="{C946EEFA-1AC1-4C55-AB6B-0544C1C73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31" y="1610993"/>
            <a:ext cx="768127" cy="76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662409-046F-4949-8D59-5465070DE421}"/>
              </a:ext>
            </a:extLst>
          </p:cNvPr>
          <p:cNvSpPr txBox="1"/>
          <p:nvPr/>
        </p:nvSpPr>
        <p:spPr>
          <a:xfrm>
            <a:off x="1977748" y="1564387"/>
            <a:ext cx="3661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Docker Engine 24.x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38F1B6-815A-4BA0-9D7D-667EDFFFC401}"/>
              </a:ext>
            </a:extLst>
          </p:cNvPr>
          <p:cNvSpPr txBox="1"/>
          <p:nvPr/>
        </p:nvSpPr>
        <p:spPr>
          <a:xfrm>
            <a:off x="1977748" y="1986024"/>
            <a:ext cx="3661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Docker Desktop 4.27.x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23D418-6CB2-6F1A-883E-788E551FE24D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5" name="Freeform 32">
              <a:extLst>
                <a:ext uri="{FF2B5EF4-FFF2-40B4-BE49-F238E27FC236}">
                  <a16:creationId xmlns:a16="http://schemas.microsoft.com/office/drawing/2014/main" id="{6FDB95CD-0774-6AF9-407D-DD5F4C715884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9AC965-333C-3535-716E-D7155875CB38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DFB55A-5543-9304-2FC1-24A3378FD9B1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83308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9E87AF-0D2D-D433-7A2F-924D3F0637BF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98C26-6D3C-B070-8B19-94C4B8285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46" y="1285534"/>
            <a:ext cx="8637835" cy="53458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B068C0-E4C7-4D76-A5E3-E2610C9AB4B7}"/>
              </a:ext>
            </a:extLst>
          </p:cNvPr>
          <p:cNvSpPr txBox="1"/>
          <p:nvPr/>
        </p:nvSpPr>
        <p:spPr>
          <a:xfrm>
            <a:off x="957156" y="327966"/>
            <a:ext cx="100070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Download Docker Desktop for Windows</a:t>
            </a:r>
            <a:endParaRPr lang="en-US" sz="3200" dirty="0">
              <a:solidFill>
                <a:schemeClr val="bg1"/>
              </a:solidFill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57B06-1422-4357-BD20-BE99C2FD48FE}"/>
              </a:ext>
            </a:extLst>
          </p:cNvPr>
          <p:cNvSpPr txBox="1"/>
          <p:nvPr/>
        </p:nvSpPr>
        <p:spPr>
          <a:xfrm>
            <a:off x="989699" y="776579"/>
            <a:ext cx="101468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https://www.docker.com/products/docker-desktop</a:t>
            </a:r>
            <a:endParaRPr lang="en-US" sz="2000" dirty="0">
              <a:solidFill>
                <a:schemeClr val="bg1"/>
              </a:solidFill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57A312-5D2A-D216-63E1-543BEC1B0C36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35248213-4ACB-A705-1017-14460BF50DE4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D230A6-5813-9C67-D683-D4B09AB0536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F4D58F-5180-E860-705B-870C66E35BC5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923715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6B73BC0-C98D-4960-2256-75EEC2C9FAFF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2901570"/>
            <a:ext cx="12192000" cy="888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sz="4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ติดตั้ง </a:t>
            </a:r>
            <a:r>
              <a:rPr lang="en-US" sz="4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Docker Desktop</a:t>
            </a:r>
            <a:endParaRPr lang="th-TH" sz="48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2FB97-16E5-4242-AEFF-DF7DE7A0B7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58" b="83315" l="0" r="99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82" y="3429000"/>
            <a:ext cx="2893620" cy="256664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0A655ED-3CE6-7945-0724-70FB3F5EB0B6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FA6938A9-73C5-CAFE-5AB4-B3F9D16E08D8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0F1AAA-A5D6-42B8-DC38-B6293A745679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10F9F8-2F1E-BD58-8875-138788630E6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CF2C3DB-71D6-CCC6-18DC-471E9EC26C63}"/>
              </a:ext>
            </a:extLst>
          </p:cNvPr>
          <p:cNvGrpSpPr/>
          <p:nvPr/>
        </p:nvGrpSpPr>
        <p:grpSpPr>
          <a:xfrm>
            <a:off x="5174912" y="1002371"/>
            <a:ext cx="1655760" cy="1655760"/>
            <a:chOff x="7854089" y="4431739"/>
            <a:chExt cx="1293285" cy="129328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9F75C66-00DA-29C9-2CB8-F86866042B17}"/>
                </a:ext>
              </a:extLst>
            </p:cNvPr>
            <p:cNvSpPr/>
            <p:nvPr/>
          </p:nvSpPr>
          <p:spPr>
            <a:xfrm>
              <a:off x="7854089" y="4431739"/>
              <a:ext cx="1293285" cy="12932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Press and Media Resources - Docker">
              <a:extLst>
                <a:ext uri="{FF2B5EF4-FFF2-40B4-BE49-F238E27FC236}">
                  <a16:creationId xmlns:a16="http://schemas.microsoft.com/office/drawing/2014/main" id="{DF358BCB-0EB3-F5EB-8E29-44EF826978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5447" y="4739439"/>
              <a:ext cx="805837" cy="689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965179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27A9E2-67C8-D8B5-4104-BC4B0A851179}"/>
              </a:ext>
            </a:extLst>
          </p:cNvPr>
          <p:cNvSpPr>
            <a:spLocks/>
          </p:cNvSpPr>
          <p:nvPr/>
        </p:nvSpPr>
        <p:spPr>
          <a:xfrm>
            <a:off x="0" y="-4368"/>
            <a:ext cx="12192000" cy="6862367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859FD40-C08A-40F5-B13B-D469DCF30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3446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ECD3B-0812-F543-8E40-2B34947DE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20C6E8-627E-717D-34BD-A94156ED2153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7B0B31-2DDA-D2D0-0AB6-36E5BE14E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46" y="1285534"/>
            <a:ext cx="8637835" cy="53458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9BB066-0899-D17B-44FF-33B1E5AAD7BC}"/>
              </a:ext>
            </a:extLst>
          </p:cNvPr>
          <p:cNvSpPr txBox="1"/>
          <p:nvPr/>
        </p:nvSpPr>
        <p:spPr>
          <a:xfrm>
            <a:off x="957156" y="327966"/>
            <a:ext cx="100070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Download Docker Desktop for Mac</a:t>
            </a:r>
            <a:endParaRPr lang="en-US" sz="3200" dirty="0">
              <a:solidFill>
                <a:schemeClr val="bg1"/>
              </a:solidFill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E118E-0082-B39D-3956-B3C6FF8458E4}"/>
              </a:ext>
            </a:extLst>
          </p:cNvPr>
          <p:cNvSpPr txBox="1"/>
          <p:nvPr/>
        </p:nvSpPr>
        <p:spPr>
          <a:xfrm>
            <a:off x="989699" y="776579"/>
            <a:ext cx="101468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https://www.docker.com/products/docker-desktop</a:t>
            </a:r>
            <a:endParaRPr lang="en-US" sz="2000" dirty="0">
              <a:solidFill>
                <a:schemeClr val="bg1"/>
              </a:solidFill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0D9F55-DFE7-6268-A138-D27A19AABE37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3E792E7F-98CD-742E-0202-E4C8113A772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9843A3-7BEC-1A4A-F7A0-1B1F3AC17E1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668798-F9B3-AEF0-58E2-70B78331D51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6067785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D6BACC-9457-6312-C0B9-D7671A710FEA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068C0-E4C7-4D76-A5E3-E2610C9AB4B7}"/>
              </a:ext>
            </a:extLst>
          </p:cNvPr>
          <p:cNvSpPr txBox="1"/>
          <p:nvPr/>
        </p:nvSpPr>
        <p:spPr>
          <a:xfrm>
            <a:off x="1155276" y="381286"/>
            <a:ext cx="100070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ตัวอย่าง 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Docker Desktop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หลังจากติดตั้งเรียบร้อยแล้ว</a:t>
            </a:r>
            <a:endParaRPr lang="en-US" sz="3200" dirty="0">
              <a:solidFill>
                <a:schemeClr val="bg1"/>
              </a:solidFill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899AE-5B28-9D0B-8E8F-BEA48140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625" y="1145544"/>
            <a:ext cx="7666318" cy="507769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0FC24C9-F9E4-B3F4-C2DC-BCBAB89D0E7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EA8210C2-070D-6606-4161-9E3FA25CB87D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FE5A4A-1BAB-E126-8CB5-F67EDC81FC13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663EC9-18CF-E5D6-A965-54B80DF4AC08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4060618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6B73BC0-C98D-4960-2256-75EEC2C9FAFF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2901570"/>
            <a:ext cx="12192000" cy="888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sz="4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ติดตั้ง </a:t>
            </a:r>
            <a:r>
              <a:rPr lang="en-US" sz="4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Git</a:t>
            </a:r>
            <a:endParaRPr lang="th-TH" sz="48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2FB97-16E5-4242-AEFF-DF7DE7A0B7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58" b="83315" l="0" r="99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338" y="3429000"/>
            <a:ext cx="2893620" cy="256664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0A655ED-3CE6-7945-0724-70FB3F5EB0B6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FA6938A9-73C5-CAFE-5AB4-B3F9D16E08D8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0F1AAA-A5D6-42B8-DC38-B6293A745679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10F9F8-2F1E-BD58-8875-138788630E6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978736-6675-C1E1-B066-48E36EB50165}"/>
              </a:ext>
            </a:extLst>
          </p:cNvPr>
          <p:cNvGrpSpPr/>
          <p:nvPr/>
        </p:nvGrpSpPr>
        <p:grpSpPr>
          <a:xfrm>
            <a:off x="5174912" y="982096"/>
            <a:ext cx="1655759" cy="1655759"/>
            <a:chOff x="10387960" y="4787784"/>
            <a:chExt cx="927872" cy="92787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FB14A22-466F-B7FE-4796-8BF2D3A18FB4}"/>
                </a:ext>
              </a:extLst>
            </p:cNvPr>
            <p:cNvSpPr/>
            <p:nvPr/>
          </p:nvSpPr>
          <p:spPr>
            <a:xfrm>
              <a:off x="10387960" y="4787784"/>
              <a:ext cx="927872" cy="9278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776528-A772-BDA2-5A37-A5733F239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6447" y="4942937"/>
              <a:ext cx="687036" cy="68703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5B5E7C3-B5FB-3155-2239-16D14C37D5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561" b="72870" l="24188" r="729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2999" r="25227" b="23819"/>
          <a:stretch/>
        </p:blipFill>
        <p:spPr>
          <a:xfrm>
            <a:off x="6192093" y="3825268"/>
            <a:ext cx="3285130" cy="18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54793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D69F2A-DCBF-4E2C-0BF9-7762552D4B6C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http://share.olanlab.com/userfiles/olan/images/git/002/2017-12-08_12-29-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88" y="1319510"/>
            <a:ext cx="4752975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hare.olanlab.com/userfiles/olan/images/git/002/2017-12-08_12-29-3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59" y="1319510"/>
            <a:ext cx="4752975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DB42FF3-A9D9-AE28-97B6-3FEDE3CAABEB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5" name="Freeform 32">
              <a:extLst>
                <a:ext uri="{FF2B5EF4-FFF2-40B4-BE49-F238E27FC236}">
                  <a16:creationId xmlns:a16="http://schemas.microsoft.com/office/drawing/2014/main" id="{4581F93E-4A44-4549-D77C-85AE9181880A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27F1C7-4197-17D0-75C9-15D01F6FFCE2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BA4E3F-1C72-BE01-2859-70328D215BA9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806566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664699-3E80-178C-AE8A-D02B0862271F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http://share.olanlab.com/userfiles/olan/images/git/002/2017-12-08_12-29-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05" y="1487300"/>
            <a:ext cx="4752975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share.olanlab.com/userfiles/olan/images/git/002/2017-12-08_12-30-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278" y="1487300"/>
            <a:ext cx="4752975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B3E77C2-4D61-DA8F-F503-A95618DEFD46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5" name="Freeform 32">
              <a:extLst>
                <a:ext uri="{FF2B5EF4-FFF2-40B4-BE49-F238E27FC236}">
                  <a16:creationId xmlns:a16="http://schemas.microsoft.com/office/drawing/2014/main" id="{4D3F96A4-ABDB-27C5-9D4A-6F00246AF41F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63D47F-E1D0-A286-0E8B-524E478EF2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A99F75-1A8D-E8AD-E14C-F8DD6209AB62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9278336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8267E3-D47B-0147-FF01-A87D44CC3D57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://share.olanlab.com/userfiles/olan/images/git/002/2017-12-08_12-30-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56" y="1401336"/>
            <a:ext cx="4752975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share.olanlab.com/userfiles/olan/images/git/002/2017-12-08_12-30-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952" y="1401336"/>
            <a:ext cx="4752975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3285FDA-22FD-3B9C-B738-DFA534497F4D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5" name="Freeform 32">
              <a:extLst>
                <a:ext uri="{FF2B5EF4-FFF2-40B4-BE49-F238E27FC236}">
                  <a16:creationId xmlns:a16="http://schemas.microsoft.com/office/drawing/2014/main" id="{49CB4E78-71D1-1777-3D97-7030D70C65D2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4BE99C-FD49-CE4D-BFDF-53AF04490DED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87607-6A7E-8C43-8603-8D6388DE1A90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317177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2EE972-F021-B923-0AF6-B2604894204F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http://share.olanlab.com/userfiles/olan/images/git/002/2017-12-08_12-30-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56" y="1401336"/>
            <a:ext cx="4752975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share.olanlab.com/userfiles/olan/images/git/002/2017-12-08_12-30-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598" y="1401336"/>
            <a:ext cx="4752975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D64F70F-3B0C-F0D5-D6B5-E50FDF29C2DD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5" name="Freeform 32">
              <a:extLst>
                <a:ext uri="{FF2B5EF4-FFF2-40B4-BE49-F238E27FC236}">
                  <a16:creationId xmlns:a16="http://schemas.microsoft.com/office/drawing/2014/main" id="{C902DA5D-D2C8-6686-EEFF-7044DB2612A1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D8A0A4-0AA3-DF23-DE06-A8D9653AA00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0EB2F9-FBB8-F46D-A766-636717AF4B0D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410006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D6B0F32-5D47-A3DB-0579-77F5F89C0A2B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 descr="http://share.olanlab.com/userfiles/olan/images/git/002/2017-12-08_12-31-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76" y="1505229"/>
            <a:ext cx="4752975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share.olanlab.com/userfiles/olan/images/git/002/2017-12-08_12-31-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292" y="1505229"/>
            <a:ext cx="4752975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E3668ED-2821-A612-3C99-BA333A2D6AC1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5" name="Freeform 32">
              <a:extLst>
                <a:ext uri="{FF2B5EF4-FFF2-40B4-BE49-F238E27FC236}">
                  <a16:creationId xmlns:a16="http://schemas.microsoft.com/office/drawing/2014/main" id="{ECD6FB19-8E52-0EBF-F097-38410A3C4B0B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740FB6-34C6-27AF-1B02-37D6A038D79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2BE3E4-1747-65EB-709C-F38105BC1B44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976024"/>
      </p:ext>
    </p:extLst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6C3903-9D7B-A0C5-A1E4-3735CFE0EA18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863752" y="5456702"/>
            <a:ext cx="3159436" cy="54320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git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 --version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09" y="1091564"/>
            <a:ext cx="7124700" cy="4130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722" y="1091564"/>
            <a:ext cx="6522982" cy="41300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9BC41FA-2839-729D-A71C-E41917DAC578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9E548B1C-E1A9-99C4-17FB-528C62ADA8F3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A15797-18D0-4441-1A94-B69BC50E4A81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D70DCD-0ED2-BA33-A579-FCE35580BDBF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264716"/>
      </p:ext>
    </p:extLst>
  </p:cSld>
  <p:clrMapOvr>
    <a:masterClrMapping/>
  </p:clrMapOvr>
  <p:transition spd="slow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D846E7-4288-474C-8CBA-4D96D01552B3}"/>
              </a:ext>
            </a:extLst>
          </p:cNvPr>
          <p:cNvSpPr txBox="1"/>
          <p:nvPr/>
        </p:nvSpPr>
        <p:spPr>
          <a:xfrm>
            <a:off x="2639616" y="3996912"/>
            <a:ext cx="691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2: </a:t>
            </a:r>
            <a:r>
              <a:rPr lang="th-TH" sz="4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แนะนำ .</a:t>
            </a:r>
            <a:r>
              <a:rPr lang="en-US" sz="4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NET Core 8</a:t>
            </a:r>
          </a:p>
        </p:txBody>
      </p:sp>
      <p:pic>
        <p:nvPicPr>
          <p:cNvPr id="16" name="Picture 15" descr="A computer with a logo on it&#10;&#10;Description automatically generated">
            <a:extLst>
              <a:ext uri="{FF2B5EF4-FFF2-40B4-BE49-F238E27FC236}">
                <a16:creationId xmlns:a16="http://schemas.microsoft.com/office/drawing/2014/main" id="{E73E4F6B-7284-5454-A12E-5F25EBABE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893" y="1723473"/>
            <a:ext cx="3350113" cy="201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5308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27A9E2-67C8-D8B5-4104-BC4B0A851179}"/>
              </a:ext>
            </a:extLst>
          </p:cNvPr>
          <p:cNvSpPr>
            <a:spLocks/>
          </p:cNvSpPr>
          <p:nvPr/>
        </p:nvSpPr>
        <p:spPr>
          <a:xfrm>
            <a:off x="0" y="-4368"/>
            <a:ext cx="12192000" cy="6862367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6EB546C9-9411-A9B8-003B-AD07F56BE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14022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67E47F-823E-3302-A54D-0ABAA081B676}"/>
              </a:ext>
            </a:extLst>
          </p:cNvPr>
          <p:cNvSpPr txBox="1"/>
          <p:nvPr/>
        </p:nvSpPr>
        <p:spPr>
          <a:xfrm>
            <a:off x="3019424" y="281933"/>
            <a:ext cx="6115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มีอะไรใหม่บ้างใน</a:t>
            </a:r>
            <a:r>
              <a:rPr lang="en-US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.NET 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2DB67D-357D-F28D-3692-3CA8635B6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60" y="879660"/>
            <a:ext cx="8000979" cy="5439609"/>
          </a:xfrm>
          <a:prstGeom prst="roundRect">
            <a:avLst>
              <a:gd name="adj" fmla="val 299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Picture 10" descr="A computer with a logo on it&#10;&#10;Description automatically generated">
            <a:extLst>
              <a:ext uri="{FF2B5EF4-FFF2-40B4-BE49-F238E27FC236}">
                <a16:creationId xmlns:a16="http://schemas.microsoft.com/office/drawing/2014/main" id="{94B9F129-2EC6-8E14-7AFE-5E3F9652D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120" y="3140968"/>
            <a:ext cx="2215516" cy="132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82307"/>
      </p:ext>
    </p:extLst>
  </p:cSld>
  <p:clrMapOvr>
    <a:masterClrMapping/>
  </p:clrMapOvr>
  <p:transition spd="slow">
    <p:push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67E47F-823E-3302-A54D-0ABAA081B676}"/>
              </a:ext>
            </a:extLst>
          </p:cNvPr>
          <p:cNvSpPr txBox="1"/>
          <p:nvPr/>
        </p:nvSpPr>
        <p:spPr>
          <a:xfrm>
            <a:off x="3019425" y="471373"/>
            <a:ext cx="6115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ระยะการ </a:t>
            </a:r>
            <a:r>
              <a:rPr lang="en-US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Support </a:t>
            </a:r>
            <a:r>
              <a:rPr lang="th-TH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</a:t>
            </a:r>
            <a:r>
              <a:rPr lang="en-US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.NET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EA10EF-7B13-5BBA-E43F-E476EB7B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01" y="1132697"/>
            <a:ext cx="10796398" cy="45637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372EE8-FFC0-76F1-8AD5-CD0465265A1D}"/>
              </a:ext>
            </a:extLst>
          </p:cNvPr>
          <p:cNvSpPr txBox="1"/>
          <p:nvPr/>
        </p:nvSpPr>
        <p:spPr>
          <a:xfrm>
            <a:off x="697801" y="5882474"/>
            <a:ext cx="10870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https://dotnet.microsoft.com/en-us/platform/support/policy/dotnet-core</a:t>
            </a:r>
          </a:p>
        </p:txBody>
      </p:sp>
    </p:spTree>
    <p:extLst>
      <p:ext uri="{BB962C8B-B14F-4D97-AF65-F5344CB8AC3E}">
        <p14:creationId xmlns:p14="http://schemas.microsoft.com/office/powerpoint/2010/main" val="1614853040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67E47F-823E-3302-A54D-0ABAA081B676}"/>
              </a:ext>
            </a:extLst>
          </p:cNvPr>
          <p:cNvSpPr txBox="1"/>
          <p:nvPr/>
        </p:nvSpPr>
        <p:spPr>
          <a:xfrm>
            <a:off x="3019425" y="471373"/>
            <a:ext cx="6115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ระยะการ </a:t>
            </a:r>
            <a:r>
              <a:rPr lang="en-US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Support </a:t>
            </a:r>
            <a:r>
              <a:rPr lang="th-TH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</a:t>
            </a:r>
            <a:r>
              <a:rPr lang="en-US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.NET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E4B50-EDD8-42DE-BF2F-44C8DCDA5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714" y="1135351"/>
            <a:ext cx="9028571" cy="5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09109"/>
      </p:ext>
    </p:extLst>
  </p:cSld>
  <p:clrMapOvr>
    <a:masterClrMapping/>
  </p:clrMapOvr>
  <p:transition spd="slow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67E47F-823E-3302-A54D-0ABAA081B676}"/>
              </a:ext>
            </a:extLst>
          </p:cNvPr>
          <p:cNvSpPr txBox="1"/>
          <p:nvPr/>
        </p:nvSpPr>
        <p:spPr>
          <a:xfrm>
            <a:off x="-24681" y="326357"/>
            <a:ext cx="12230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.NET release cadence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087066-DF49-2430-2AF4-632D5FB02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63" y="994593"/>
            <a:ext cx="9643013" cy="52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74873"/>
      </p:ext>
    </p:extLst>
  </p:cSld>
  <p:clrMapOvr>
    <a:masterClrMapping/>
  </p:clrMapOvr>
  <p:transition spd="slow">
    <p:push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D846E7-4288-474C-8CBA-4D96D01552B3}"/>
              </a:ext>
            </a:extLst>
          </p:cNvPr>
          <p:cNvSpPr txBox="1"/>
          <p:nvPr/>
        </p:nvSpPr>
        <p:spPr>
          <a:xfrm>
            <a:off x="1936490" y="3501008"/>
            <a:ext cx="8280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B0F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.NET Core </a:t>
            </a:r>
            <a:r>
              <a:rPr lang="th-TH" sz="4000" b="1" dirty="0">
                <a:solidFill>
                  <a:srgbClr val="00B0F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สามารถรัน </a:t>
            </a:r>
            <a:br>
              <a:rPr lang="en-US" sz="4000" b="1" dirty="0">
                <a:solidFill>
                  <a:srgbClr val="00B0F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th-TH" sz="4000" b="1" dirty="0">
                <a:solidFill>
                  <a:srgbClr val="00B0F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บน  </a:t>
            </a:r>
            <a:r>
              <a:rPr lang="en-US" sz="4000" b="1" dirty="0">
                <a:solidFill>
                  <a:srgbClr val="00B0F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Web Server </a:t>
            </a:r>
            <a:r>
              <a:rPr lang="th-TH" sz="4000" b="1" dirty="0">
                <a:solidFill>
                  <a:srgbClr val="00B0F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อะไรได้บ้าง ?</a:t>
            </a:r>
            <a:endParaRPr lang="en-US" sz="4000" dirty="0">
              <a:solidFill>
                <a:srgbClr val="00B0F0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8" name="Picture 7" descr="A computer with a logo on it&#10;&#10;Description automatically generated">
            <a:extLst>
              <a:ext uri="{FF2B5EF4-FFF2-40B4-BE49-F238E27FC236}">
                <a16:creationId xmlns:a16="http://schemas.microsoft.com/office/drawing/2014/main" id="{762E129B-2A8F-6316-317C-9952E3348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38" y="1805982"/>
            <a:ext cx="2275123" cy="136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26133"/>
      </p:ext>
    </p:extLst>
  </p:cSld>
  <p:clrMapOvr>
    <a:masterClrMapping/>
  </p:clrMapOvr>
  <p:transition spd="slow">
    <p:push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67E47F-823E-3302-A54D-0ABAA081B676}"/>
              </a:ext>
            </a:extLst>
          </p:cNvPr>
          <p:cNvSpPr txBox="1"/>
          <p:nvPr/>
        </p:nvSpPr>
        <p:spPr>
          <a:xfrm>
            <a:off x="840292" y="548680"/>
            <a:ext cx="106563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.NET Core </a:t>
            </a:r>
            <a:r>
              <a:rPr lang="th-TH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สามารถรัน บน  </a:t>
            </a:r>
            <a:r>
              <a:rPr lang="en-US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Web Server </a:t>
            </a:r>
            <a:r>
              <a:rPr lang="th-TH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อะไรได้บ้าง ?</a:t>
            </a:r>
            <a:endParaRPr lang="en-US" b="1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91A9F6-98ED-123F-DE34-8EB139098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220771"/>
            <a:ext cx="8208912" cy="4995961"/>
          </a:xfrm>
          <a:prstGeom prst="roundRect">
            <a:avLst>
              <a:gd name="adj" fmla="val 34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67501497"/>
      </p:ext>
    </p:extLst>
  </p:cSld>
  <p:clrMapOvr>
    <a:masterClrMapping/>
  </p:clrMapOvr>
  <p:transition spd="slow">
    <p:push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D846E7-4288-474C-8CBA-4D96D01552B3}"/>
              </a:ext>
            </a:extLst>
          </p:cNvPr>
          <p:cNvSpPr txBox="1"/>
          <p:nvPr/>
        </p:nvSpPr>
        <p:spPr>
          <a:xfrm>
            <a:off x="2080505" y="4077072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3: </a:t>
            </a:r>
            <a:r>
              <a:rPr lang="th-TH" sz="4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สร้าง .</a:t>
            </a:r>
            <a:r>
              <a:rPr lang="en-US" sz="4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NET 8 Rest API</a:t>
            </a:r>
          </a:p>
        </p:txBody>
      </p:sp>
      <p:pic>
        <p:nvPicPr>
          <p:cNvPr id="2" name="Picture 1" descr="A computer screen with a purple circle and white text&#10;&#10;Description automatically generated">
            <a:extLst>
              <a:ext uri="{FF2B5EF4-FFF2-40B4-BE49-F238E27FC236}">
                <a16:creationId xmlns:a16="http://schemas.microsoft.com/office/drawing/2014/main" id="{85C372EA-73C4-73E0-FDFB-AB45293D9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30" y="1694442"/>
            <a:ext cx="3554340" cy="213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84459"/>
      </p:ext>
    </p:extLst>
  </p:cSld>
  <p:clrMapOvr>
    <a:masterClrMapping/>
  </p:clrMapOvr>
  <p:transition spd="slow">
    <p:push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D846E7-4288-474C-8CBA-4D96D01552B3}"/>
              </a:ext>
            </a:extLst>
          </p:cNvPr>
          <p:cNvSpPr txBox="1"/>
          <p:nvPr/>
        </p:nvSpPr>
        <p:spPr>
          <a:xfrm>
            <a:off x="-168698" y="35736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Controller-based</a:t>
            </a:r>
            <a:r>
              <a:rPr lang="en-US" sz="4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APIs  VS </a:t>
            </a:r>
            <a:r>
              <a:rPr lang="en-US" sz="4000" b="1" dirty="0">
                <a:solidFill>
                  <a:srgbClr val="00B0F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Minimal</a:t>
            </a:r>
            <a:r>
              <a:rPr lang="en-US" sz="4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APIs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5BF2C2-7FE0-BA35-62D2-97A3C5D30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851" y="1124744"/>
            <a:ext cx="3336193" cy="2085121"/>
          </a:xfrm>
          <a:prstGeom prst="roundRect">
            <a:avLst>
              <a:gd name="adj" fmla="val 29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omputer with a logo on it&#10;&#10;Description automatically generated">
            <a:extLst>
              <a:ext uri="{FF2B5EF4-FFF2-40B4-BE49-F238E27FC236}">
                <a16:creationId xmlns:a16="http://schemas.microsoft.com/office/drawing/2014/main" id="{762E129B-2A8F-6316-317C-9952E3348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38" y="4281500"/>
            <a:ext cx="2275123" cy="136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44187"/>
      </p:ext>
    </p:extLst>
  </p:cSld>
  <p:clrMapOvr>
    <a:masterClrMapping/>
  </p:clrMapOvr>
  <p:transition spd="slow">
    <p:push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82AF023-DB99-FD64-1A4C-07F4213BE958}"/>
              </a:ext>
            </a:extLst>
          </p:cNvPr>
          <p:cNvSpPr txBox="1"/>
          <p:nvPr/>
        </p:nvSpPr>
        <p:spPr>
          <a:xfrm>
            <a:off x="3719736" y="2404147"/>
            <a:ext cx="76319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ตั้งแต่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.NET 6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เป็นต้นมา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สามารถสร้าง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API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ได้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2 approaches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ด้วยกันคือ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</a:p>
          <a:p>
            <a:endParaRPr lang="en-US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1. controller-based APIs</a:t>
            </a:r>
          </a:p>
          <a:p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2. minimal APIs</a:t>
            </a:r>
          </a:p>
        </p:txBody>
      </p:sp>
      <p:pic>
        <p:nvPicPr>
          <p:cNvPr id="9" name="Picture 8" descr="A computer with a logo on it&#10;&#10;Description automatically generated">
            <a:extLst>
              <a:ext uri="{FF2B5EF4-FFF2-40B4-BE49-F238E27FC236}">
                <a16:creationId xmlns:a16="http://schemas.microsoft.com/office/drawing/2014/main" id="{E1F0001A-5844-EEF8-99C7-859C4B442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03" y="2408339"/>
            <a:ext cx="2275123" cy="136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48125"/>
      </p:ext>
    </p:extLst>
  </p:cSld>
  <p:clrMapOvr>
    <a:masterClrMapping/>
  </p:clrMapOvr>
  <p:transition spd="slow">
    <p:push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D14BB98-1996-8182-0ACD-925205E58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9" y="476672"/>
            <a:ext cx="11489442" cy="54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5186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27A9E2-67C8-D8B5-4104-BC4B0A851179}"/>
              </a:ext>
            </a:extLst>
          </p:cNvPr>
          <p:cNvSpPr>
            <a:spLocks/>
          </p:cNvSpPr>
          <p:nvPr/>
        </p:nvSpPr>
        <p:spPr>
          <a:xfrm>
            <a:off x="0" y="-4368"/>
            <a:ext cx="12192000" cy="6862367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D5297C-6872-5E93-0D1D-D8E6D4466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89859"/>
      </p:ext>
    </p:extLst>
  </p:cSld>
  <p:clrMapOvr>
    <a:masterClrMapping/>
  </p:clrMapOvr>
  <p:transition spd="slow">
    <p:push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9" name="Picture 8" descr="A computer with a logo on it&#10;&#10;Description automatically generated">
            <a:extLst>
              <a:ext uri="{FF2B5EF4-FFF2-40B4-BE49-F238E27FC236}">
                <a16:creationId xmlns:a16="http://schemas.microsoft.com/office/drawing/2014/main" id="{E1F0001A-5844-EEF8-99C7-859C4B4428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4" y="477044"/>
            <a:ext cx="1006706" cy="6040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E33321-F887-F2FC-9328-1D62C3418DFB}"/>
              </a:ext>
            </a:extLst>
          </p:cNvPr>
          <p:cNvSpPr txBox="1"/>
          <p:nvPr/>
        </p:nvSpPr>
        <p:spPr>
          <a:xfrm>
            <a:off x="1830710" y="517445"/>
            <a:ext cx="2874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1. minimal APIs</a:t>
            </a:r>
          </a:p>
        </p:txBody>
      </p:sp>
      <p:pic>
        <p:nvPicPr>
          <p:cNvPr id="10" name="Picture 9" descr="A computer with a logo on it&#10;&#10;Description automatically generated">
            <a:extLst>
              <a:ext uri="{FF2B5EF4-FFF2-40B4-BE49-F238E27FC236}">
                <a16:creationId xmlns:a16="http://schemas.microsoft.com/office/drawing/2014/main" id="{E91BA82E-9321-6A68-D7DD-D7894CC53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139" y="477044"/>
            <a:ext cx="1006706" cy="604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342C8-D5C5-A610-6840-56162B1093D3}"/>
              </a:ext>
            </a:extLst>
          </p:cNvPr>
          <p:cNvSpPr txBox="1"/>
          <p:nvPr/>
        </p:nvSpPr>
        <p:spPr>
          <a:xfrm>
            <a:off x="7366534" y="536634"/>
            <a:ext cx="41953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2. controller-based APIs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41ECDC-3BD4-F81C-20CE-B122002FF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92" y="1340768"/>
            <a:ext cx="4893747" cy="34727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32C432-CFA2-0235-EDC6-432C6CAC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1340768"/>
            <a:ext cx="5290445" cy="34205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CCAC32A-0D8F-FE7E-C507-4F5680664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92" y="4946479"/>
            <a:ext cx="8790476" cy="1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72737"/>
      </p:ext>
    </p:extLst>
  </p:cSld>
  <p:clrMapOvr>
    <a:masterClrMapping/>
  </p:clrMapOvr>
  <p:transition spd="slow">
    <p:push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9" name="Picture 8" descr="A computer with a logo on it&#10;&#10;Description automatically generated">
            <a:extLst>
              <a:ext uri="{FF2B5EF4-FFF2-40B4-BE49-F238E27FC236}">
                <a16:creationId xmlns:a16="http://schemas.microsoft.com/office/drawing/2014/main" id="{E1F0001A-5844-EEF8-99C7-859C4B4428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4" y="477044"/>
            <a:ext cx="1006706" cy="6040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E33321-F887-F2FC-9328-1D62C3418DFB}"/>
              </a:ext>
            </a:extLst>
          </p:cNvPr>
          <p:cNvSpPr txBox="1"/>
          <p:nvPr/>
        </p:nvSpPr>
        <p:spPr>
          <a:xfrm>
            <a:off x="1830710" y="517445"/>
            <a:ext cx="2874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1. minimal APIs</a:t>
            </a:r>
          </a:p>
        </p:txBody>
      </p:sp>
      <p:pic>
        <p:nvPicPr>
          <p:cNvPr id="10" name="Picture 9" descr="A computer with a logo on it&#10;&#10;Description automatically generated">
            <a:extLst>
              <a:ext uri="{FF2B5EF4-FFF2-40B4-BE49-F238E27FC236}">
                <a16:creationId xmlns:a16="http://schemas.microsoft.com/office/drawing/2014/main" id="{E91BA82E-9321-6A68-D7DD-D7894CC53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3" y="3090561"/>
            <a:ext cx="1006706" cy="604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342C8-D5C5-A610-6840-56162B1093D3}"/>
              </a:ext>
            </a:extLst>
          </p:cNvPr>
          <p:cNvSpPr txBox="1"/>
          <p:nvPr/>
        </p:nvSpPr>
        <p:spPr>
          <a:xfrm>
            <a:off x="1960478" y="3150151"/>
            <a:ext cx="41953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2. controller-based APIs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86487-36C8-AFEB-1372-4AA200188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79"/>
          <a:stretch/>
        </p:blipFill>
        <p:spPr>
          <a:xfrm>
            <a:off x="852184" y="1340768"/>
            <a:ext cx="7836104" cy="1342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21F286-C94B-0888-A6C8-20E15D5B7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89" y="3916229"/>
            <a:ext cx="7861199" cy="23583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EF758A-412F-A20C-5B46-8C146FF72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056" y="1090535"/>
            <a:ext cx="5323809" cy="17523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67E68D-C7DC-16FD-10A5-10778802E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5274" y="3745262"/>
            <a:ext cx="7219048" cy="2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54539"/>
      </p:ext>
    </p:extLst>
  </p:cSld>
  <p:clrMapOvr>
    <a:masterClrMapping/>
  </p:clrMapOvr>
  <p:transition spd="slow">
    <p:push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9" name="Picture 8" descr="A computer with a logo on it&#10;&#10;Description automatically generated">
            <a:extLst>
              <a:ext uri="{FF2B5EF4-FFF2-40B4-BE49-F238E27FC236}">
                <a16:creationId xmlns:a16="http://schemas.microsoft.com/office/drawing/2014/main" id="{E1F0001A-5844-EEF8-99C7-859C4B4428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8" y="622872"/>
            <a:ext cx="1289684" cy="7738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E33321-F887-F2FC-9328-1D62C3418DFB}"/>
              </a:ext>
            </a:extLst>
          </p:cNvPr>
          <p:cNvSpPr txBox="1"/>
          <p:nvPr/>
        </p:nvSpPr>
        <p:spPr>
          <a:xfrm>
            <a:off x="2037312" y="683405"/>
            <a:ext cx="9598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สร้างโปรเจ็กต์ </a:t>
            </a:r>
            <a:r>
              <a:rPr lang="en-US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Web</a:t>
            </a:r>
            <a:r>
              <a:rPr lang="th-TH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API </a:t>
            </a:r>
            <a:r>
              <a:rPr lang="th-TH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แบบ</a:t>
            </a:r>
            <a:r>
              <a:rPr lang="en-US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minimal APIs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E5279DD-B46B-4E76-32B7-0236F83CF1E7}"/>
              </a:ext>
            </a:extLst>
          </p:cNvPr>
          <p:cNvSpPr/>
          <p:nvPr/>
        </p:nvSpPr>
        <p:spPr>
          <a:xfrm>
            <a:off x="2145354" y="2469996"/>
            <a:ext cx="9279328" cy="5432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</a:rPr>
              <a:t> dotnet new 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</a:rPr>
              <a:t>webapi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</a:rPr>
              <a:t> -o 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</a:rPr>
              <a:t>MinimalAPI</a:t>
            </a:r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130274-EB02-A0CF-73F2-AC7B3D0FA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602"/>
          <a:stretch/>
        </p:blipFill>
        <p:spPr>
          <a:xfrm>
            <a:off x="2145354" y="3247104"/>
            <a:ext cx="9279328" cy="2041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94C916-21B6-7C5E-BFE0-FCB6D72266C6}"/>
              </a:ext>
            </a:extLst>
          </p:cNvPr>
          <p:cNvSpPr txBox="1"/>
          <p:nvPr/>
        </p:nvSpPr>
        <p:spPr>
          <a:xfrm>
            <a:off x="2113831" y="1937952"/>
            <a:ext cx="9598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1: 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คำสั่งสร้างโปรเจกต์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Web API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แบบ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minimal </a:t>
            </a:r>
          </a:p>
        </p:txBody>
      </p:sp>
    </p:spTree>
    <p:extLst>
      <p:ext uri="{BB962C8B-B14F-4D97-AF65-F5344CB8AC3E}">
        <p14:creationId xmlns:p14="http://schemas.microsoft.com/office/powerpoint/2010/main" val="3395207819"/>
      </p:ext>
    </p:extLst>
  </p:cSld>
  <p:clrMapOvr>
    <a:masterClrMapping/>
  </p:clrMapOvr>
  <p:transition spd="slow">
    <p:push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9" name="Picture 8" descr="A computer with a logo on it&#10;&#10;Description automatically generated">
            <a:extLst>
              <a:ext uri="{FF2B5EF4-FFF2-40B4-BE49-F238E27FC236}">
                <a16:creationId xmlns:a16="http://schemas.microsoft.com/office/drawing/2014/main" id="{E1F0001A-5844-EEF8-99C7-859C4B4428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8" y="622872"/>
            <a:ext cx="1289684" cy="7738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E33321-F887-F2FC-9328-1D62C3418DFB}"/>
              </a:ext>
            </a:extLst>
          </p:cNvPr>
          <p:cNvSpPr txBox="1"/>
          <p:nvPr/>
        </p:nvSpPr>
        <p:spPr>
          <a:xfrm>
            <a:off x="2037312" y="683405"/>
            <a:ext cx="9598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สร้างโปรเจ็กต์ </a:t>
            </a:r>
            <a:r>
              <a:rPr lang="en-US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Web</a:t>
            </a:r>
            <a:r>
              <a:rPr lang="th-TH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API </a:t>
            </a:r>
            <a:r>
              <a:rPr lang="th-TH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แบบ</a:t>
            </a:r>
            <a:r>
              <a:rPr lang="en-US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minimal APIs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E5279DD-B46B-4E76-32B7-0236F83CF1E7}"/>
              </a:ext>
            </a:extLst>
          </p:cNvPr>
          <p:cNvSpPr/>
          <p:nvPr/>
        </p:nvSpPr>
        <p:spPr>
          <a:xfrm>
            <a:off x="2091730" y="1921508"/>
            <a:ext cx="9279328" cy="5432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</a:rPr>
              <a:t> code 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</a:rPr>
              <a:t>MinimalAPI</a:t>
            </a:r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94C916-21B6-7C5E-BFE0-FCB6D72266C6}"/>
              </a:ext>
            </a:extLst>
          </p:cNvPr>
          <p:cNvSpPr txBox="1"/>
          <p:nvPr/>
        </p:nvSpPr>
        <p:spPr>
          <a:xfrm>
            <a:off x="2060207" y="1389464"/>
            <a:ext cx="9598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2: 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เปิดโปรเจ็กต์เข้าโปรแกรม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VSCode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7ED5C-F801-6354-8655-79B1882B7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076" y="2653899"/>
            <a:ext cx="8011541" cy="35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38195"/>
      </p:ext>
    </p:extLst>
  </p:cSld>
  <p:clrMapOvr>
    <a:masterClrMapping/>
  </p:clrMapOvr>
  <p:transition spd="slow">
    <p:push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9" name="Picture 8" descr="A computer with a logo on it&#10;&#10;Description automatically generated">
            <a:extLst>
              <a:ext uri="{FF2B5EF4-FFF2-40B4-BE49-F238E27FC236}">
                <a16:creationId xmlns:a16="http://schemas.microsoft.com/office/drawing/2014/main" id="{E1F0001A-5844-EEF8-99C7-859C4B4428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8" y="622872"/>
            <a:ext cx="1289684" cy="7738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E33321-F887-F2FC-9328-1D62C3418DFB}"/>
              </a:ext>
            </a:extLst>
          </p:cNvPr>
          <p:cNvSpPr txBox="1"/>
          <p:nvPr/>
        </p:nvSpPr>
        <p:spPr>
          <a:xfrm>
            <a:off x="2037312" y="683405"/>
            <a:ext cx="9598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สร้างโปรเจ็กต์ </a:t>
            </a:r>
            <a:r>
              <a:rPr lang="en-US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Web</a:t>
            </a:r>
            <a:r>
              <a:rPr lang="th-TH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API </a:t>
            </a:r>
            <a:r>
              <a:rPr lang="th-TH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แบบ</a:t>
            </a:r>
            <a:r>
              <a:rPr lang="en-US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minimal APIs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E5279DD-B46B-4E76-32B7-0236F83CF1E7}"/>
              </a:ext>
            </a:extLst>
          </p:cNvPr>
          <p:cNvSpPr/>
          <p:nvPr/>
        </p:nvSpPr>
        <p:spPr>
          <a:xfrm>
            <a:off x="2091730" y="1921508"/>
            <a:ext cx="9279328" cy="5432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</a:rPr>
              <a:t> dotnet watch run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94C916-21B6-7C5E-BFE0-FCB6D72266C6}"/>
              </a:ext>
            </a:extLst>
          </p:cNvPr>
          <p:cNvSpPr txBox="1"/>
          <p:nvPr/>
        </p:nvSpPr>
        <p:spPr>
          <a:xfrm>
            <a:off x="2060207" y="1389464"/>
            <a:ext cx="9598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3: 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คำสั่ง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Run 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โปรเจ็กต์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.NET Core Web API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E0D37E-B13D-08F8-6EE3-41F10425D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000" y="2648384"/>
            <a:ext cx="6416796" cy="357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49228"/>
      </p:ext>
    </p:extLst>
  </p:cSld>
  <p:clrMapOvr>
    <a:masterClrMapping/>
  </p:clrMapOvr>
  <p:transition spd="slow">
    <p:push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9" name="Picture 8" descr="A computer with a logo on it&#10;&#10;Description automatically generated">
            <a:extLst>
              <a:ext uri="{FF2B5EF4-FFF2-40B4-BE49-F238E27FC236}">
                <a16:creationId xmlns:a16="http://schemas.microsoft.com/office/drawing/2014/main" id="{E1F0001A-5844-EEF8-99C7-859C4B4428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8" y="622872"/>
            <a:ext cx="1289684" cy="7738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E33321-F887-F2FC-9328-1D62C3418DFB}"/>
              </a:ext>
            </a:extLst>
          </p:cNvPr>
          <p:cNvSpPr txBox="1"/>
          <p:nvPr/>
        </p:nvSpPr>
        <p:spPr>
          <a:xfrm>
            <a:off x="2037312" y="683405"/>
            <a:ext cx="9598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สร้างโปรเจ็กต์แบบ</a:t>
            </a:r>
            <a:r>
              <a:rPr lang="en-US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Controller-based APIs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E5279DD-B46B-4E76-32B7-0236F83CF1E7}"/>
              </a:ext>
            </a:extLst>
          </p:cNvPr>
          <p:cNvSpPr/>
          <p:nvPr/>
        </p:nvSpPr>
        <p:spPr>
          <a:xfrm>
            <a:off x="2068835" y="2087887"/>
            <a:ext cx="9279328" cy="5432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dotnet new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webapi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--use-controllers -o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ControllerAPI</a:t>
            </a:r>
            <a:endParaRPr lang="en-US" sz="20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94C916-21B6-7C5E-BFE0-FCB6D72266C6}"/>
              </a:ext>
            </a:extLst>
          </p:cNvPr>
          <p:cNvSpPr txBox="1"/>
          <p:nvPr/>
        </p:nvSpPr>
        <p:spPr>
          <a:xfrm>
            <a:off x="2037312" y="1555843"/>
            <a:ext cx="9598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1: 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คำสั่งสร้างโปรเจกต์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Web API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แบบ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Controller-based APIs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C130A8-2235-3E41-61D9-5AC13DD0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835" y="3167084"/>
            <a:ext cx="9279328" cy="192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97959"/>
      </p:ext>
    </p:extLst>
  </p:cSld>
  <p:clrMapOvr>
    <a:masterClrMapping/>
  </p:clrMapOvr>
  <p:transition spd="slow">
    <p:push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9" name="Picture 8" descr="A computer with a logo on it&#10;&#10;Description automatically generated">
            <a:extLst>
              <a:ext uri="{FF2B5EF4-FFF2-40B4-BE49-F238E27FC236}">
                <a16:creationId xmlns:a16="http://schemas.microsoft.com/office/drawing/2014/main" id="{E1F0001A-5844-EEF8-99C7-859C4B4428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8" y="622872"/>
            <a:ext cx="1289684" cy="77381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E5279DD-B46B-4E76-32B7-0236F83CF1E7}"/>
              </a:ext>
            </a:extLst>
          </p:cNvPr>
          <p:cNvSpPr/>
          <p:nvPr/>
        </p:nvSpPr>
        <p:spPr>
          <a:xfrm>
            <a:off x="2091730" y="1921508"/>
            <a:ext cx="9279328" cy="5432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</a:rPr>
              <a:t> code 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</a:rPr>
              <a:t>ControllerAPI</a:t>
            </a:r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94C916-21B6-7C5E-BFE0-FCB6D72266C6}"/>
              </a:ext>
            </a:extLst>
          </p:cNvPr>
          <p:cNvSpPr txBox="1"/>
          <p:nvPr/>
        </p:nvSpPr>
        <p:spPr>
          <a:xfrm>
            <a:off x="2060207" y="1389464"/>
            <a:ext cx="9598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2: 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เปิดโปรเจ็กต์เข้าโปรแกรม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VSCode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89271-162F-02B4-0C74-185D4DFD2BE5}"/>
              </a:ext>
            </a:extLst>
          </p:cNvPr>
          <p:cNvSpPr txBox="1"/>
          <p:nvPr/>
        </p:nvSpPr>
        <p:spPr>
          <a:xfrm>
            <a:off x="2037312" y="683405"/>
            <a:ext cx="9598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สร้างโปรเจ็กต์แบบ</a:t>
            </a:r>
            <a:r>
              <a:rPr lang="en-US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Controller-based APIs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70508D-EA15-9C99-8680-ABEDB12C6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730" y="2613807"/>
            <a:ext cx="8828806" cy="361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0644"/>
      </p:ext>
    </p:extLst>
  </p:cSld>
  <p:clrMapOvr>
    <a:masterClrMapping/>
  </p:clrMapOvr>
  <p:transition spd="slow">
    <p:push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9" name="Picture 8" descr="A computer with a logo on it&#10;&#10;Description automatically generated">
            <a:extLst>
              <a:ext uri="{FF2B5EF4-FFF2-40B4-BE49-F238E27FC236}">
                <a16:creationId xmlns:a16="http://schemas.microsoft.com/office/drawing/2014/main" id="{E1F0001A-5844-EEF8-99C7-859C4B4428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8" y="622872"/>
            <a:ext cx="1289684" cy="77381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E5279DD-B46B-4E76-32B7-0236F83CF1E7}"/>
              </a:ext>
            </a:extLst>
          </p:cNvPr>
          <p:cNvSpPr/>
          <p:nvPr/>
        </p:nvSpPr>
        <p:spPr>
          <a:xfrm>
            <a:off x="2091730" y="1921508"/>
            <a:ext cx="9279328" cy="5432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</a:rPr>
              <a:t> dotnet watch run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94C916-21B6-7C5E-BFE0-FCB6D72266C6}"/>
              </a:ext>
            </a:extLst>
          </p:cNvPr>
          <p:cNvSpPr txBox="1"/>
          <p:nvPr/>
        </p:nvSpPr>
        <p:spPr>
          <a:xfrm>
            <a:off x="2060207" y="1389464"/>
            <a:ext cx="9598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3: 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คำสั่ง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Run 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โปรเจ็กต์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.NET Core Web API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FE8C1-A865-A442-F8FB-8CF2916207EB}"/>
              </a:ext>
            </a:extLst>
          </p:cNvPr>
          <p:cNvSpPr txBox="1"/>
          <p:nvPr/>
        </p:nvSpPr>
        <p:spPr>
          <a:xfrm>
            <a:off x="2037312" y="683405"/>
            <a:ext cx="9598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สร้างโปรเจ็กต์แบบ</a:t>
            </a:r>
            <a:r>
              <a:rPr lang="en-US" sz="3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Controller-based APIs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B1735F-7224-3168-2375-950424C4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54" y="2618659"/>
            <a:ext cx="6572912" cy="366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01380"/>
      </p:ext>
    </p:extLst>
  </p:cSld>
  <p:clrMapOvr>
    <a:masterClrMapping/>
  </p:clrMapOvr>
  <p:transition spd="slow">
    <p:push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4FE8C1-A865-A442-F8FB-8CF2916207EB}"/>
              </a:ext>
            </a:extLst>
          </p:cNvPr>
          <p:cNvSpPr txBox="1"/>
          <p:nvPr/>
        </p:nvSpPr>
        <p:spPr>
          <a:xfrm>
            <a:off x="0" y="218006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Minimal APIs Compare Controller-based APIs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3E76A2-B980-AC85-2400-8382453F3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8"/>
          <a:stretch/>
        </p:blipFill>
        <p:spPr>
          <a:xfrm>
            <a:off x="2927648" y="922615"/>
            <a:ext cx="2796787" cy="51311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D9A21-A8F0-C120-C02A-997CE4F58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72"/>
          <a:stretch/>
        </p:blipFill>
        <p:spPr>
          <a:xfrm>
            <a:off x="6434006" y="922615"/>
            <a:ext cx="3001285" cy="5131109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805169E-39CA-CC54-B3AF-5BC3D5980A0A}"/>
              </a:ext>
            </a:extLst>
          </p:cNvPr>
          <p:cNvSpPr/>
          <p:nvPr/>
        </p:nvSpPr>
        <p:spPr>
          <a:xfrm>
            <a:off x="3353933" y="5771740"/>
            <a:ext cx="1944216" cy="4544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A8B35B-7E87-0523-3B3D-548CAC822B0B}"/>
              </a:ext>
            </a:extLst>
          </p:cNvPr>
          <p:cNvSpPr txBox="1"/>
          <p:nvPr/>
        </p:nvSpPr>
        <p:spPr>
          <a:xfrm>
            <a:off x="3353933" y="5826534"/>
            <a:ext cx="19442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minimal APIs </a:t>
            </a:r>
            <a:endParaRPr lang="en-US" sz="20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ACD6BF5-DFC0-37D3-CF94-7F156444EA6F}"/>
              </a:ext>
            </a:extLst>
          </p:cNvPr>
          <p:cNvSpPr/>
          <p:nvPr/>
        </p:nvSpPr>
        <p:spPr>
          <a:xfrm>
            <a:off x="6672065" y="5786958"/>
            <a:ext cx="2520280" cy="4544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D103EE-228E-46F6-6B68-3E677DD7E2E6}"/>
              </a:ext>
            </a:extLst>
          </p:cNvPr>
          <p:cNvSpPr txBox="1"/>
          <p:nvPr/>
        </p:nvSpPr>
        <p:spPr>
          <a:xfrm>
            <a:off x="6672065" y="5832636"/>
            <a:ext cx="2592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controller-based APIs </a:t>
            </a:r>
            <a:endParaRPr lang="en-US" sz="18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8BAD52FC-797C-5DB7-83AD-1A3921E16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2778213"/>
            <a:ext cx="1876973" cy="1173108"/>
          </a:xfrm>
          <a:prstGeom prst="roundRect">
            <a:avLst>
              <a:gd name="adj" fmla="val 29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computer with a logo on it&#10;&#10;Description automatically generated">
            <a:extLst>
              <a:ext uri="{FF2B5EF4-FFF2-40B4-BE49-F238E27FC236}">
                <a16:creationId xmlns:a16="http://schemas.microsoft.com/office/drawing/2014/main" id="{CACA4246-4F91-A6AE-356A-DFCEFB9DE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084" y="2682230"/>
            <a:ext cx="2275123" cy="136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50389"/>
      </p:ext>
    </p:extLst>
  </p:cSld>
  <p:clrMapOvr>
    <a:masterClrMapping/>
  </p:clrMapOvr>
  <p:transition spd="slow">
    <p:push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D974AA-2BC2-4EEE-ED33-32C25B306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rgbClr val="040309"/>
              </a:gs>
              <a:gs pos="51000">
                <a:srgbClr val="41648A"/>
              </a:gs>
              <a:gs pos="100000">
                <a:srgbClr val="26324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EF256-53CA-A075-D295-B112D25884DA}"/>
              </a:ext>
            </a:extLst>
          </p:cNvPr>
          <p:cNvGrpSpPr/>
          <p:nvPr/>
        </p:nvGrpSpPr>
        <p:grpSpPr>
          <a:xfrm>
            <a:off x="-38100" y="6346479"/>
            <a:ext cx="12230100" cy="543208"/>
            <a:chOff x="0" y="6346479"/>
            <a:chExt cx="12192000" cy="543208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43651BC7-65E3-30B0-73D6-CDE7AFDCDB45}"/>
                </a:ext>
              </a:extLst>
            </p:cNvPr>
            <p:cNvSpPr/>
            <p:nvPr/>
          </p:nvSpPr>
          <p:spPr>
            <a:xfrm>
              <a:off x="0" y="6346479"/>
              <a:ext cx="12192000" cy="543208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6499" h="543208">
                  <a:moveTo>
                    <a:pt x="0" y="135802"/>
                  </a:moveTo>
                  <a:lnTo>
                    <a:pt x="6382693" y="0"/>
                  </a:lnTo>
                  <a:lnTo>
                    <a:pt x="12276499" y="0"/>
                  </a:lnTo>
                  <a:lnTo>
                    <a:pt x="12276499" y="543208"/>
                  </a:lnTo>
                  <a:lnTo>
                    <a:pt x="9054" y="543208"/>
                  </a:lnTo>
                  <a:lnTo>
                    <a:pt x="0" y="1358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2C65">
                    <a:shade val="30000"/>
                    <a:satMod val="115000"/>
                  </a:srgbClr>
                </a:gs>
                <a:gs pos="50000">
                  <a:srgbClr val="0C2C65">
                    <a:shade val="67500"/>
                    <a:satMod val="115000"/>
                  </a:srgbClr>
                </a:gs>
                <a:gs pos="100000">
                  <a:srgbClr val="0C2C65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C24AC-8D96-38FD-62CE-5297084D00DF}"/>
                </a:ext>
              </a:extLst>
            </p:cNvPr>
            <p:cNvSpPr txBox="1"/>
            <p:nvPr/>
          </p:nvSpPr>
          <p:spPr>
            <a:xfrm>
              <a:off x="7827393" y="6487237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สถาบันไอทีจีเนียส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B38C5-05C2-64B7-98B6-AF89029A6CD8}"/>
                </a:ext>
              </a:extLst>
            </p:cNvPr>
            <p:cNvSpPr txBox="1"/>
            <p:nvPr/>
          </p:nvSpPr>
          <p:spPr>
            <a:xfrm>
              <a:off x="875656" y="6538181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1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4FE8C1-A865-A442-F8FB-8CF2916207EB}"/>
              </a:ext>
            </a:extLst>
          </p:cNvPr>
          <p:cNvSpPr txBox="1"/>
          <p:nvPr/>
        </p:nvSpPr>
        <p:spPr>
          <a:xfrm>
            <a:off x="-18628" y="729876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Minimal APIs Compare Controller-based APIs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5450E-DFA9-B6D3-E305-E2F813D33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2048893"/>
            <a:ext cx="12192000" cy="276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1838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Sukhumvit Set"/>
        <a:ea typeface=""/>
        <a:cs typeface="Sukhumvit Set"/>
      </a:majorFont>
      <a:minorFont>
        <a:latin typeface="Sukhumvit Set"/>
        <a:ea typeface=""/>
        <a:cs typeface="Sukhumvit Se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52165</TotalTime>
  <Words>4210</Words>
  <Application>Microsoft Office PowerPoint</Application>
  <PresentationFormat>Widescreen</PresentationFormat>
  <Paragraphs>546</Paragraphs>
  <Slides>139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9" baseType="lpstr">
      <vt:lpstr>Arial</vt:lpstr>
      <vt:lpstr>Calibri</vt:lpstr>
      <vt:lpstr>DBHelvethaicaX-65Med</vt:lpstr>
      <vt:lpstr>Fira Code</vt:lpstr>
      <vt:lpstr>IBM Plex Sans Thai</vt:lpstr>
      <vt:lpstr>Poppins</vt:lpstr>
      <vt:lpstr>Poppins-Regular</vt:lpstr>
      <vt:lpstr>Sukhumvit Set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ดาวน์โหลดเอกสารประกอบการอบรม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การเตรียมเครื่องมือ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ติดตั้ง PostgreSQL 15.x บน Windows</vt:lpstr>
      <vt:lpstr>Download PostgreSQL  for Windows</vt:lpstr>
      <vt:lpstr>PowerPoint Presentation</vt:lpstr>
      <vt:lpstr>PowerPoint Presentation</vt:lpstr>
      <vt:lpstr>ดาวน์โหลดชุดติดตั้ง PostgreSQL 15.x สำหรับ Windows</vt:lpstr>
      <vt:lpstr>Installing PostgreSQL 15.x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การกำหนด Path ของ PostgreSQL  ให้กับ Windows</vt:lpstr>
      <vt:lpstr>การกำหนด Path  ของ PostgreSQL  ให้กับ Windows</vt:lpstr>
      <vt:lpstr>การกำหนด Path  ของ PostgreSQL  ให้กับ Windows</vt:lpstr>
      <vt:lpstr>การกำหนด Path  ของ PostgreSQL  ให้กับ Windows</vt:lpstr>
      <vt:lpstr>การกำหนด Path  ของ PostgreSQL  ให้กับ Windows</vt:lpstr>
      <vt:lpstr>Verify the 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PHP+MySQL</dc:title>
  <dc:creator>samit</dc:creator>
  <cp:lastModifiedBy>Samit Koyom</cp:lastModifiedBy>
  <cp:revision>1348</cp:revision>
  <cp:lastPrinted>2022-07-16T15:15:31Z</cp:lastPrinted>
  <dcterms:created xsi:type="dcterms:W3CDTF">2011-06-19T15:40:30Z</dcterms:created>
  <dcterms:modified xsi:type="dcterms:W3CDTF">2024-03-19T10:54:55Z</dcterms:modified>
</cp:coreProperties>
</file>